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63" r:id="rId4"/>
    <p:sldId id="264" r:id="rId5"/>
    <p:sldId id="289" r:id="rId6"/>
    <p:sldId id="265" r:id="rId7"/>
    <p:sldId id="266" r:id="rId8"/>
    <p:sldId id="267" r:id="rId9"/>
    <p:sldId id="268" r:id="rId10"/>
    <p:sldId id="269" r:id="rId11"/>
    <p:sldId id="270" r:id="rId12"/>
    <p:sldId id="290" r:id="rId13"/>
    <p:sldId id="272" r:id="rId14"/>
    <p:sldId id="271" r:id="rId15"/>
    <p:sldId id="291" r:id="rId16"/>
    <p:sldId id="273" r:id="rId17"/>
    <p:sldId id="278" r:id="rId18"/>
    <p:sldId id="274" r:id="rId19"/>
    <p:sldId id="280" r:id="rId20"/>
    <p:sldId id="275" r:id="rId21"/>
    <p:sldId id="281" r:id="rId22"/>
    <p:sldId id="282" r:id="rId23"/>
    <p:sldId id="277" r:id="rId24"/>
    <p:sldId id="276" r:id="rId25"/>
    <p:sldId id="283" r:id="rId26"/>
    <p:sldId id="292" r:id="rId27"/>
    <p:sldId id="284" r:id="rId28"/>
    <p:sldId id="295" r:id="rId29"/>
    <p:sldId id="294" r:id="rId30"/>
    <p:sldId id="293" r:id="rId31"/>
    <p:sldId id="286" r:id="rId32"/>
    <p:sldId id="296" r:id="rId3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64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66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043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85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63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39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03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21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34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92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24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E0B2D-06C2-4F05-8F70-CE929E9BE7E7}" type="datetimeFigureOut">
              <a:rPr lang="nl-NL" smtClean="0"/>
              <a:t>10-12-2014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46125-7707-41AB-B7EE-9B487CC531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62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mg1.wikia.nocookie.net/__cb20080603223855/legostarwars/images/5/5d/Lego_brick.jpg" TargetMode="External"/><Relationship Id="rId2" Type="http://schemas.openxmlformats.org/officeDocument/2006/relationships/hyperlink" Target="http://www.google.nl/url?sa=i&amp;rct=j&amp;q=&amp;esrc=s&amp;frm=1&amp;source=images&amp;cd=&amp;cad=rja&amp;uact=8&amp;docid=yG_hAoVU5yNKGM&amp;tbnid=c7C8GbB3OdBHDM:&amp;ved=0CAUQjRw&amp;url=http://legostarwars.wikia.com/wiki/File:Lego_brick.jpg&amp;ei=A0D_U-OVGcWJOMn8gIAD&amp;psig=AFQjCNGLzUVMLTqmgfTMIxqv0Odty-LLAw&amp;ust=140932338660188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e3YX18AYRo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16021" y="398835"/>
            <a:ext cx="7772400" cy="1470025"/>
          </a:xfrm>
        </p:spPr>
        <p:txBody>
          <a:bodyPr>
            <a:normAutofit/>
          </a:bodyPr>
          <a:lstStyle/>
          <a:p>
            <a:r>
              <a:rPr lang="nl-NL" sz="7200" b="1" dirty="0" smtClean="0"/>
              <a:t>Proefwerk</a:t>
            </a:r>
            <a:r>
              <a:rPr lang="nl-NL" sz="7200" b="1" dirty="0" smtClean="0"/>
              <a:t> </a:t>
            </a:r>
            <a:r>
              <a:rPr lang="nl-NL" sz="7200" b="1" dirty="0" smtClean="0"/>
              <a:t>Blok 3</a:t>
            </a:r>
            <a:endParaRPr lang="nl-NL" sz="7200" b="1" dirty="0"/>
          </a:p>
        </p:txBody>
      </p:sp>
      <p:sp>
        <p:nvSpPr>
          <p:cNvPr id="7" name="AutoShape 2" descr="data:image/jpeg;base64,/9j/4AAQSkZJRgABAQAAAQABAAD/2wCEAAkGBxQSEhQPEBEVEBQSFBQUFBYUFRQQEBUUFBQWFhQUFBUYHCggGBolGxQUITEhJSkrLi4uFx8zODMsNygtLisBCgoKDg0OGhAQGiwkICQsLCwsLCwsLCwsLCwsLCwsLCwsLCwsLCwsLCwsLCwsLCwsLCwtLCwsLCwsLCwsLCwsLP/AABEIALoBDwMBEQACEQEDEQH/xAAcAAEAAgMBAQEAAAAAAAAAAAAAAQQCAwUGBwj/xABCEAACAQICBwUFBgMFCQAAAAAAAQIDEQQhBRIxQVFhkQYTInGBBzJSobEUQmKSwdEzcrIVFiOi4RclQ1Njc4KDo//EABsBAQADAQEBAQAAAAAAAAAAAAABAgMEBQYH/8QAOREBAAIBAQYEBAQFAgcBAAAAAAECAxEEEiExQVEFEzJhcZGx0RQigaEzNFLh8BVCJENTYnLB8SP/2gAMAwEAAhEDEQA/APuIAAAAAAAAAAAAAAAAAAAAAAAAAAAAAAAAAAAAAAAAAAAAAAAAAAAAAAAAAAAAAAAAAAAAAAAAAAAAAAAAAAAAAAAAAAAAAAAAAAAABDYHK0h2lwtBuNXEU4yW2OtrT/LG7M7ZaV5y68Ow7TmjWlJmO+nD5uX/ALQcFuqTf/qqfqjL8Xi7/s6/9E2z+mPnH3WcP20wc3bv9XnOM4R/M1YtG0456sr+E7XX/Zr8JiXcw+IjUip05RnF7JRalF+TRtExPJwXpak7to0n3bSVQAAAAAAAAAAAAAAAAAAAAAAAAAAAACti9IUqSvVqwp/zyjH6spbJWvqnRpjw5MnorM/CFD+9OD2fa6P54lPxGL+qHR/p21f9O3ylew+kaVTKnWp1H+GcZP5M0i0Tylz3w5Keqsx8Ylyu3OKlSwGJqU5OElTdmsmrtK6e557SuSZis6N9hrFtopFo1jWHw6ljY70keTbDePd+gcG3vocSu5brAh4qK+9nyLRjvPKETD2Xsr0pfFypK6VSlOUvhcoOGq2uNnLM69l1raYl4XjuKJwRftPD9dX1lyO98k5mM7R4WllUxNKL4a8W+izM7ZaV5y6sWw7Tl40x2n9FePa/BPZiY58pJZ7722cyv4jH3az4Xtcf8uf2dDCaVoVf4VanU5RnFvpe5pF625S5smz5cfrrMfGFtMsxSAAAAAAAAAAAAAAAAAAAAAAA8R7T9O1MPCjRpT7vv+81pp6s0oamUX92+vt5HFtmS9YiKdXueCbHjz3tfJGu7pw6cdfs+Xzo3es7tva34m/NvaeVpaOb66JiI0jkzVDe/wBi0RPVE2TKpGObkrp34tPlwNK1npCNJngt4ztTWlhZ4PvXVpztfXvKcVe+qqks7ZbM7bL7jp829YitpcX+nYfOjNFdJjtwiffR5fVNomHoaBIgGjt9l8bVw1X7TScYuKcbyWspa22OrtexbNhja80tvRLk2rZ6bRXyr69+H1dftD2vq4qSp1XqU1FeCDkqcm73lNXz8ndIrky5Mldensx2LwzFs2s14z3nnHwc6n3dspRj6x+hjEcOTtmbdWSnTj99b1tX1JjTVWYtPRqq4+mreJO2yyu7+ZOnsbr6z7ONJSr4TWlOVTUqSpqU767ioxkrttt21mrvPI9HZ7TNOMvjfFsVce0TFYiNY10h6o3eYAAAAAAAAAAAAAAAANOMxCp051HmoRlJ222im/0K2ndiZXx0m9orHWdHyXSva3FVm5d66MHshT8KS/mtdvnc8bJtOWZnXhHs+y2fwvZsUaTXenvP25ONUxlV5uvVb51aj/Uy39ecz85d0YcUf7I+UfZnQ0hWj7teqvKpUS6JiJtHKZ+cq22fDbnSvyj7O1oztliqUk51e9itsKmrmt9p2un62OjFtGWJjjr7S4No8J2a9fy13Z7xr9HK7e9p44+VFwpypxpKp77TlLXcNyyXucTW+Xzp4Rpo38J8PtskX3pid7Tl7a/d5Ru2w0rWNHqyxcnxZbdhViSaN9LY8m75XOXPHJMc3UweCpuKfvPney5W/cpFtWV73idOi59mXBdEvlbMllvJ1OMYvzivXYiUcOjGdGHwqL4rK/kk8ys1iVotbu42kF42uFlx3L9zoxRpXR0Y53q6qcjUs1sjSGcsSZhSX0HsV2rngqCpOjGcJzlNNycJu6im1k01l/qY0zzijSYeTtvhlNqyTeL6THDlrD2mC9oWGk7VI1aPOUVOHo4NvqkdFdrxzz4PJy+BbTTjWYt8J0n99Pq9Tg8XCrCNWlJThJXjJZpnTExMaw8nJjtjtNLxpMN5KgAAAAAAABjOaScm7JJtt5JJbWxM6JiJmdIeL0r2/jFuOGpd5b7824RfOMbXfrY4cm2acKR+svd2fwS1o1zW09o4z9vq4Fbt5jXsVCK4KnNvq5sxnasvt8no18F2OP6p/WPsmn2+xe/un5wk/wCmaK/i80dvkT4Jsv8A3fP+zsaO9oiuliaOqt86bbS56jzt5Ns0pt8/74/WHDn8CnSZxW19p+//AMdXtJ2lwyw1WKrwlKpRkoKN5t60Xq3t7vrY2z7Tj3JiJ4zHBw7HsG0TmrM0nSJjXXhyn9/0fEqeLnBWhOUVwTy6HLhrrHF91bHWeMwPSNT4/lH9jbyqq7lezXPGTe2T+g8qnY0hq1m9uZbSIjgsv0ablbVtkldvYjz9d2yd6IjitvBxfvRV+MbwXRM1jLbow356T/7YrR9Pepej/dFvNsb9ujN6Jp7pSXnaS+RO/aeqvm2jnCPsWp70rpZJ7Lb9m4yvXXmvGWLemHOjiJQvqyt810Z17kTDa1InnCXpSr8X+WK/QeXDKaVjp9WmppOo8tbokh5VeqnCOivKq3tbZE46xyhO9Kzh9nM5L8JdFNJji3NJ7Yx9Lr6ExmtHU3I7jpQ3w/zMt511fL92PdRWdkvPMpOW09U7lYTVx/NyfHyyREY7W4yprSOEKtTGSex2NYxRCk5Oz7J7H5t4B3bf+NU2u/DYehs/ofHeNfzM/CHuToeQAAAAAAAAcjtdK2BxXPD1V+aDX6mOedMdp9nXsH81j/8AKPq+HLStspQ1uadn+p5MTvdH3nl68YlP9rw3wkvVM0jEjc92uelY7ov1ZPkTKYr7tP8AaTvlFLlu9SY2fvK+7ErVB3p553TvzzZyZIiuXgjTSzH7DCS8MpQ5SjrLqv2Z10yxELTkvHOIn9Wh6NluafX9i34ip5kNbwEt/wAk3+g/EVTFoRTo2eavyd0vUi2eekL7usc2+nW7uWy8Xm1s6MypTzOMqzXejgt/2lS/GvNRl9GW/D9mHl3jsPSlLi3/AOK/cny7ckbktNXTMdihfzeXQt5ViKxHVoWkpT8GrFKTS4tK/wB3citqTHNeIjXWEqhB5Nyg+NtaPqsmvmKZpjm2mb9OLRUwfCUX1T6NGvn1UnWejTLCviuo8+qu5aSnhc830zKW2iOkJ8qVupGK2LVSW93b5t8TntbelekTWOM6tUsRFcxGO0pnJENE8Y9yS+ppGLuznLLRKo3tZpFYjkzm0yxbLICEPt/sfhbR6fGtV/qt+h27PH5HyHjM/wDFT8I+j25u8oAAAAACppTHxw9KdepfVpxcnba+SvvbK2tFY1lrhxWzZIx15y8Hj+3leX8GnClF7H/Fl57kujOHJtN59MPo8PgmGv8AEtMz8o+/0eY0npjE14uFTETlrJqzepB34xikn0OPfvkn80vVw7Hs+Gda0iP3n5zrLy2Lws4Wc4uKex/dfk9hrSuku6L1t6ZVWdUQqJEphtp029n+hS14rzlfk6+jEleGspSTy4PLdc4slYtbWGOTXnML0qPGLI0mOjOLdpR3ZKd4eXBeY3TmrYnEQateLlu877hpGi9YmsqFWjKWxa1uGb6GuC0RwdO/WOajNHVClmpksZYkqrOEoSeaySzbeS8ub5GGSa6LVnSVuNzh+Dq1Z+eRZEy0VMVFbMy1aWlWbxCvPFvdl5GsYY6spy9mmU29rNIrEcmc2mWBMqhCQhIAEj7l7I1/u6HOrW/rZ3bP6Hx3jH81b4R9HtDZ5YAAAAAHC7c09bAYrlSlL8vi/Qyzxrjt8Hb4dbd2rHPu+FUsRKD8MmvoeNWZjk+80iea7S0onlUh6x29C+9E+qFPL09MrdFay/wat/wvb0Lx7SrNoj11Va0JJ+KEX5xi19CusxPFrWKTHBolG+5LySRGrSIiGHcLeyq+8q18m7E6axBLV30lsk15No6aUjRladSWLm9s5dWa+XDPXRqdRva7jy69jellSedzO9E1l0u8zunbyOGszDeOWjOpWcvetL+ZJvqaxeVYx1jk0umvhj0J8y3dO5Vi6aXBehWbzPVMVrDCWJS3t/QRjmVZvENMsY3yNK4Y6qTl7NMp3zeZtFYjkym8zzawhJIMgQDRLEpQQBAAfd/ZRG2jKL4yrP8A+01+h3bP/Dh8b4v/ADdv0+kPXmzzAAAAAAOZ2nhfB4lcaFX+hlMnplvsv8anxj6vz1I8N+hMWSEZWzWT+ZKV2jpWpHJvXX4s312lovKk46z7fBajjKU/ei6b5ZonWskRevKdWxYPW8VOSmuTKzjnpxT52nC0aNFXCU3lPWpy42vH1T2lq9pW37866Sq19FfDVhJc7w+pvW8VU3pnnEqs8BJb4fmRbzqp3Jno1/ZXxX1KztFeyYw2b8PRivxPpFc+ZlfNMxyXjFMc5bm4rec0RaV2uWLS2K5tXFaVZvENM8W3syNYwx1Zzl7K7lfazSKxHJnN5liSqkJQAsOYkCCEgQBIQIIQAffPZhC2jMOuPev81ao/1O/DGlIfF+KTrtd/0+kPVGrzwAAAAAKWm1fD11/0an9DK39Mtdn/AItfjH1fnM8N+ioJAGiAIA2QqNO8W0+KyHIXqOl5rKaVRc1n1ReLz1UnFWeXBvVahPjSfWJOtZ9kxOWvurV5047Ja/kV3ezSL2nnwU54pbo9SYxSmcsQ0zxEnvNYxVZTllqbNIiI5KTMyglVCAECSQREJAACwNUEASgCRECCAIH6C9nCto3C/wDbb6zkz0MXoh8T4l/NZPi9IaOEAAAAACrpSN6NVcac11iyLcpaYp0yVn3h+cNx4MP0UZKYQFkEiAgBoXJC4S0SZ2V9LG3NBCAlAwBGpoEmgAAECAJCC5IhgAJAgjQQyB19CdmMVi7dxQk4v/iS/wAOl560tvpctXHa3KHLn23Bg9duPaOM/wCfF987NaOeGwtHDSkpulTjFtZJvfbkd1K7tYh8ZtOXzctsneXTLMQAAAAANeIjeMlxi11REprOkw/NNN5LyX0PCfpKQQBLFkpCRABgYsmCGqW066+ljbmghUuSAAgCYAASgAAAhA0AABlCLk9WMXJ8IpyfRDSVZtFY1tOkO7o7srVqZ1JKjHn45/lTt8zSMUzzefm8Tx14U/N+0Pa6D7OYSjaXdqtNWetVtUs1vUfdXQ1rjrDx8+3Z8vDXSO0cHtMNjNiNHnTV0qFW5ZlMLKYVZAAAAAAYH5n1bZcMumR4Oj9IidY1QwshkpQEoAEiGBBI1S2nXX0sbc0BUAkCAgJCwAIQSAC4BsIWcJo6pVzhBtfE/DHq9voWiky58214sXqnj26u7guzKydWWt+GPhj12v5GkY+7y8vilp4Y40+LvYTBRpq1OCguSt1e80iNOTzsmW151tOq/RpMllq6WGoMKzLsYSiyWUy7OGgSymV2JKjIAAAAAAH5w0lScK1SDTi41JqzVn7ztkzw7xpaYfoeC29irMdo+isyrZiEhKUMABiSkZI0yOqk/lY35osSqklCAAAIQAAgkZU4OT1Ypyb3JNvoidNVLXrWNbTpDr4Ps5VnnO1Jc/FPosl6l4xy83N4ripwp+b6O9gdA0qeerry4z8T9FsRrFIh5Wbb82XrpHaHWhQLOTVapYNsI3l+ho/kSrNnTw+jeQ0Vm7pUMBYlSbL1LDWCkysxhYlGrNBCQAAAAAxbCXH05ojD4lWxFGNRpWUrWqR/lms11KXpW/qh07PtObBOuO0x7dPlyfOdO+z5wvLCVe8X/LqWjNeU1k/VLzOK+x9aS+h2bxus8M1dPePs8Vi8LOlLUqwlTlwkrX8tzXNHJak14TD3MeWmSu9SYmPZpKtEEgACUMkapnVj9LK/NBKiCUIY0Qi5OiUhCALmC0bVq+5B2+J+GHV7fS5aKTLlz7Zhw+q3Htzl3cF2Vis603L8Mbxj6va/ka1xd3kZvGLzwxxp7zx/z93fwmAhBWpwUFyVr+b3mkREcnlZM18k63mZXKeGJZ6rlHA8gbzoYfR3IlXedLD6O5BE2dCjgktwV1W4UESrq3KAQysBIAAAAAAIYGmswtDmYqbIaw5OIqshpDl46lGotWpFTXCSuis1ieEtceS2Od6k6S8rpHspF50Jaj+GTcofm2r5nNfZYn08HsbP4zaOGWNfeOfy5fR5rHaPqUcqkHFbntg/KRx3x2pzh7eDasWeP/znX6/JWKOkYGJI1zOnH6WV+bEuoglA2EJpQcmoxTk3sSV30RPPkre9axvWnSHbwPZetPOpakufin0WS6mkYpnm8rP4xhpwp+aflD0OA7O0aeerry+Kfi6LYuhrGOIePn8Sz5eEzpHaP81deGHLuHVYpYMGq7QwHIGro4fR3II1dGhgOQRqu08KkSrqsRpBDNRAmwEgAAAAAAAAAGucQmFOvh7kLxLm4jBkLxZz62DC28p1MMDeV6lC6s1dPbfNAi0xOsODpDsrSnnTvRl+HOn6x3eljnvs1LcuD1Nn8ZzY+GT80fv8/u8zpHQlajnKGtFfeh4o+q2r1Rx3wXo9/ZvEtnz8K20ntPD+0uYZPQapnTi5MsnNg2aM5XcBoitW/h0218T8MOr2+ly0UmeTjz7dgweq3HtHGf8APi9JgOxsVnXm5/hh4Y+r2v5G0YY6vFz+NXnhirp7zxn7fV6PCaPhTWrTgoLkrX83vNIiI5PIyZr5Z1vMytQwxLNZpYLkDVeo6P5A1X6Gj+QNV+lg0SjVahQCG1QAysBIAAAAAAAAAAAAAAGLiBqnRCdVarhQnVRrYLkQnVRrYMJ1VKmGCNWiVEI1cfSXZujWu3Hu5P70LRd+a2Myvgpd6OzeK7Rg4a6x2l57+49TXs60dT4lF6/5b2XUyps814avVv4/jmusUnXtrw+f9nd0d2WoUrPU7yS+9U8Wa3pbF0OiuOsPHz+J7Rm4a6R2jh/d2Y0C7z26GFCVqlguQF2jgOQF2lggLdPDJBDfGmBmogTYCQAAAAAAAAAAAAAAAAAAAhxA1ypgV6mHCdVSrhAaqVXBhCrPCga/swGyGEAtUsEBcpYIC1TwoFiFEDaoATYCQAAAAAAAAAAAAAAAAAAAAAAAABFgMJQA1ToAVqmFA1rCAboYYDfCiBtUAM0gJAAAAAAAAAAAAAAAAAAAAAAAAAAAAAAAIsBDiBGoBKiBlYAAAAAAAAAAAAAAAAAAAAAAAAAAAAAAAAAAAAAAAAAAAAAAAAAAAAAAAAAAAAAAH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0650" y="-1417638"/>
            <a:ext cx="42862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AutoShape 4" descr="data:image/jpeg;base64,/9j/4AAQSkZJRgABAQAAAQABAAD/2wCEAAkGBxQSEhQPEBEVEBQSFBQUFBYUFRQQEBUUFBQWFhQUFBUYHCggGBolGxQUITEhJSkrLi4uFx8zODMsNygtLisBCgoKDg0OGhAQGiwkICQsLCwsLCwsLCwsLCwsLCwsLCwsLCwsLCwsLCwsLCwsLCwsLCwtLCwsLCwsLCwsLCwsLP/AABEIALoBDwMBEQACEQEDEQH/xAAcAAEAAgMBAQEAAAAAAAAAAAAAAQQCAwUGBwj/xABCEAACAQICBwUFBgMFCQAAAAAAAQIDEQQhBRIxQVFhkQYTInGBBzJSobEUQmKSwdEzcrIVFiOi4RclQ1Njc4KDo//EABsBAQADAQEBAQAAAAAAAAAAAAABAgMEBQYH/8QAOREBAAIBAQYEBAQFAgcBAAAAAAECAxEEEiExQVEFEzJhcZGx0RQigaEzNFLh8BVCJENTYnLB8SP/2gAMAwEAAhEDEQA/APuIAAAAAAAAAAAAAAAAAAAAAAAAAAAAAAAAAAAAAAAAAAAAAAAAAAAAAAAAAAAAAAAAAAAAAAAAAAAAAAAAAAAAAAAAAAAAAAAAAAAABDYHK0h2lwtBuNXEU4yW2OtrT/LG7M7ZaV5y68Ow7TmjWlJmO+nD5uX/ALQcFuqTf/qqfqjL8Xi7/s6/9E2z+mPnH3WcP20wc3bv9XnOM4R/M1YtG0456sr+E7XX/Zr8JiXcw+IjUip05RnF7JRalF+TRtExPJwXpak7to0n3bSVQAAAAAAAAAAAAAAAAAAAAAAAAAAAACti9IUqSvVqwp/zyjH6spbJWvqnRpjw5MnorM/CFD+9OD2fa6P54lPxGL+qHR/p21f9O3ylew+kaVTKnWp1H+GcZP5M0i0Tylz3w5Keqsx8Ylyu3OKlSwGJqU5OElTdmsmrtK6e557SuSZis6N9hrFtopFo1jWHw6ljY70keTbDePd+gcG3vocSu5brAh4qK+9nyLRjvPKETD2Xsr0pfFypK6VSlOUvhcoOGq2uNnLM69l1raYl4XjuKJwRftPD9dX1lyO98k5mM7R4WllUxNKL4a8W+izM7ZaV5y6sWw7Tl40x2n9FePa/BPZiY58pJZ7722cyv4jH3az4Xtcf8uf2dDCaVoVf4VanU5RnFvpe5pF625S5smz5cfrrMfGFtMsxSAAAAAAAAAAAAAAAAAAAAAAA8R7T9O1MPCjRpT7vv+81pp6s0oamUX92+vt5HFtmS9YiKdXueCbHjz3tfJGu7pw6cdfs+Xzo3es7tva34m/NvaeVpaOb66JiI0jkzVDe/wBi0RPVE2TKpGObkrp34tPlwNK1npCNJngt4ztTWlhZ4PvXVpztfXvKcVe+qqks7ZbM7bL7jp829YitpcX+nYfOjNFdJjtwiffR5fVNomHoaBIgGjt9l8bVw1X7TScYuKcbyWspa22OrtexbNhja80tvRLk2rZ6bRXyr69+H1dftD2vq4qSp1XqU1FeCDkqcm73lNXz8ndIrky5Mldensx2LwzFs2s14z3nnHwc6n3dspRj6x+hjEcOTtmbdWSnTj99b1tX1JjTVWYtPRqq4+mreJO2yyu7+ZOnsbr6z7ONJSr4TWlOVTUqSpqU767ioxkrttt21mrvPI9HZ7TNOMvjfFsVce0TFYiNY10h6o3eYAAAAAAAAAAAAAAAANOMxCp051HmoRlJ222im/0K2ndiZXx0m9orHWdHyXSva3FVm5d66MHshT8KS/mtdvnc8bJtOWZnXhHs+y2fwvZsUaTXenvP25ONUxlV5uvVb51aj/Uy39ecz85d0YcUf7I+UfZnQ0hWj7teqvKpUS6JiJtHKZ+cq22fDbnSvyj7O1oztliqUk51e9itsKmrmt9p2un62OjFtGWJjjr7S4No8J2a9fy13Z7xr9HK7e9p44+VFwpypxpKp77TlLXcNyyXucTW+Xzp4Rpo38J8PtskX3pid7Tl7a/d5Ru2w0rWNHqyxcnxZbdhViSaN9LY8m75XOXPHJMc3UweCpuKfvPney5W/cpFtWV73idOi59mXBdEvlbMllvJ1OMYvzivXYiUcOjGdGHwqL4rK/kk8ys1iVotbu42kF42uFlx3L9zoxRpXR0Y53q6qcjUs1sjSGcsSZhSX0HsV2rngqCpOjGcJzlNNycJu6im1k01l/qY0zzijSYeTtvhlNqyTeL6THDlrD2mC9oWGk7VI1aPOUVOHo4NvqkdFdrxzz4PJy+BbTTjWYt8J0n99Pq9Tg8XCrCNWlJThJXjJZpnTExMaw8nJjtjtNLxpMN5KgAAAAAAABjOaScm7JJtt5JJbWxM6JiJmdIeL0r2/jFuOGpd5b7824RfOMbXfrY4cm2acKR+svd2fwS1o1zW09o4z9vq4Fbt5jXsVCK4KnNvq5sxnasvt8no18F2OP6p/WPsmn2+xe/un5wk/wCmaK/i80dvkT4Jsv8A3fP+zsaO9oiuliaOqt86bbS56jzt5Ns0pt8/74/WHDn8CnSZxW19p+//AMdXtJ2lwyw1WKrwlKpRkoKN5t60Xq3t7vrY2z7Tj3JiJ4zHBw7HsG0TmrM0nSJjXXhyn9/0fEqeLnBWhOUVwTy6HLhrrHF91bHWeMwPSNT4/lH9jbyqq7lezXPGTe2T+g8qnY0hq1m9uZbSIjgsv0ablbVtkldvYjz9d2yd6IjitvBxfvRV+MbwXRM1jLbow356T/7YrR9Pepej/dFvNsb9ujN6Jp7pSXnaS+RO/aeqvm2jnCPsWp70rpZJ7Lb9m4yvXXmvGWLemHOjiJQvqyt810Z17kTDa1InnCXpSr8X+WK/QeXDKaVjp9WmppOo8tbokh5VeqnCOivKq3tbZE46xyhO9Kzh9nM5L8JdFNJji3NJ7Yx9Lr6ExmtHU3I7jpQ3w/zMt511fL92PdRWdkvPMpOW09U7lYTVx/NyfHyyREY7W4yprSOEKtTGSex2NYxRCk5Oz7J7H5t4B3bf+NU2u/DYehs/ofHeNfzM/CHuToeQAAAAAAAAcjtdK2BxXPD1V+aDX6mOedMdp9nXsH81j/8AKPq+HLStspQ1uadn+p5MTvdH3nl68YlP9rw3wkvVM0jEjc92uelY7ov1ZPkTKYr7tP8AaTvlFLlu9SY2fvK+7ErVB3p553TvzzZyZIiuXgjTSzH7DCS8MpQ5SjrLqv2Z10yxELTkvHOIn9Wh6NluafX9i34ip5kNbwEt/wAk3+g/EVTFoRTo2eavyd0vUi2eekL7usc2+nW7uWy8Xm1s6MypTzOMqzXejgt/2lS/GvNRl9GW/D9mHl3jsPSlLi3/AOK/cny7ckbktNXTMdihfzeXQt5ViKxHVoWkpT8GrFKTS4tK/wB3citqTHNeIjXWEqhB5Nyg+NtaPqsmvmKZpjm2mb9OLRUwfCUX1T6NGvn1UnWejTLCviuo8+qu5aSnhc830zKW2iOkJ8qVupGK2LVSW93b5t8TntbelekTWOM6tUsRFcxGO0pnJENE8Y9yS+ppGLuznLLRKo3tZpFYjkzm0yxbLICEPt/sfhbR6fGtV/qt+h27PH5HyHjM/wDFT8I+j25u8oAAAAACppTHxw9KdepfVpxcnba+SvvbK2tFY1lrhxWzZIx15y8Hj+3leX8GnClF7H/Fl57kujOHJtN59MPo8PgmGv8AEtMz8o+/0eY0npjE14uFTETlrJqzepB34xikn0OPfvkn80vVw7Hs+Gda0iP3n5zrLy2Lws4Wc4uKex/dfk9hrSuku6L1t6ZVWdUQqJEphtp029n+hS14rzlfk6+jEleGspSTy4PLdc4slYtbWGOTXnML0qPGLI0mOjOLdpR3ZKd4eXBeY3TmrYnEQateLlu877hpGi9YmsqFWjKWxa1uGb6GuC0RwdO/WOajNHVClmpksZYkqrOEoSeaySzbeS8ub5GGSa6LVnSVuNzh+Dq1Z+eRZEy0VMVFbMy1aWlWbxCvPFvdl5GsYY6spy9mmU29rNIrEcmc2mWBMqhCQhIAEj7l7I1/u6HOrW/rZ3bP6Hx3jH81b4R9HtDZ5YAAAAAHC7c09bAYrlSlL8vi/Qyzxrjt8Hb4dbd2rHPu+FUsRKD8MmvoeNWZjk+80iea7S0onlUh6x29C+9E+qFPL09MrdFay/wat/wvb0Lx7SrNoj11Va0JJ+KEX5xi19CusxPFrWKTHBolG+5LySRGrSIiGHcLeyq+8q18m7E6axBLV30lsk15No6aUjRladSWLm9s5dWa+XDPXRqdRva7jy69jellSedzO9E1l0u8zunbyOGszDeOWjOpWcvetL+ZJvqaxeVYx1jk0umvhj0J8y3dO5Vi6aXBehWbzPVMVrDCWJS3t/QRjmVZvENMsY3yNK4Y6qTl7NMp3zeZtFYjkym8zzawhJIMgQDRLEpQQBAAfd/ZRG2jKL4yrP8A+01+h3bP/Dh8b4v/ADdv0+kPXmzzAAAAAAOZ2nhfB4lcaFX+hlMnplvsv8anxj6vz1I8N+hMWSEZWzWT+ZKV2jpWpHJvXX4s312lovKk46z7fBajjKU/ei6b5ZonWskRevKdWxYPW8VOSmuTKzjnpxT52nC0aNFXCU3lPWpy42vH1T2lq9pW37866Sq19FfDVhJc7w+pvW8VU3pnnEqs8BJb4fmRbzqp3Jno1/ZXxX1KztFeyYw2b8PRivxPpFc+ZlfNMxyXjFMc5bm4rec0RaV2uWLS2K5tXFaVZvENM8W3syNYwx1Zzl7K7lfazSKxHJnN5liSqkJQAsOYkCCEgQBIQIIQAffPZhC2jMOuPev81ao/1O/DGlIfF+KTrtd/0+kPVGrzwAAAAAKWm1fD11/0an9DK39Mtdn/AItfjH1fnM8N+ioJAGiAIA2QqNO8W0+KyHIXqOl5rKaVRc1n1ReLz1UnFWeXBvVahPjSfWJOtZ9kxOWvurV5047Ja/kV3ezSL2nnwU54pbo9SYxSmcsQ0zxEnvNYxVZTllqbNIiI5KTMyglVCAECSQREJAACwNUEASgCRECCAIH6C9nCto3C/wDbb6zkz0MXoh8T4l/NZPi9IaOEAAAAACrpSN6NVcac11iyLcpaYp0yVn3h+cNx4MP0UZKYQFkEiAgBoXJC4S0SZ2V9LG3NBCAlAwBGpoEmgAAECAJCC5IhgAJAgjQQyB19CdmMVi7dxQk4v/iS/wAOl560tvpctXHa3KHLn23Bg9duPaOM/wCfF987NaOeGwtHDSkpulTjFtZJvfbkd1K7tYh8ZtOXzctsneXTLMQAAAAANeIjeMlxi11REprOkw/NNN5LyX0PCfpKQQBLFkpCRABgYsmCGqW066+ljbmghUuSAAgCYAASgAAAhA0AABlCLk9WMXJ8IpyfRDSVZtFY1tOkO7o7srVqZ1JKjHn45/lTt8zSMUzzefm8Tx14U/N+0Pa6D7OYSjaXdqtNWetVtUs1vUfdXQ1rjrDx8+3Z8vDXSO0cHtMNjNiNHnTV0qFW5ZlMLKYVZAAAAAAYH5n1bZcMumR4Oj9IidY1QwshkpQEoAEiGBBI1S2nXX0sbc0BUAkCAgJCwAIQSAC4BsIWcJo6pVzhBtfE/DHq9voWiky58214sXqnj26u7guzKydWWt+GPhj12v5GkY+7y8vilp4Y40+LvYTBRpq1OCguSt1e80iNOTzsmW151tOq/RpMllq6WGoMKzLsYSiyWUy7OGgSymV2JKjIAAAAAAH5w0lScK1SDTi41JqzVn7ztkzw7xpaYfoeC29irMdo+isyrZiEhKUMABiSkZI0yOqk/lY35osSqklCAAAIQAAgkZU4OT1Ypyb3JNvoidNVLXrWNbTpDr4Ps5VnnO1Jc/FPosl6l4xy83N4ripwp+b6O9gdA0qeerry4z8T9FsRrFIh5Wbb82XrpHaHWhQLOTVapYNsI3l+ho/kSrNnTw+jeQ0Vm7pUMBYlSbL1LDWCkysxhYlGrNBCQAAAAAxbCXH05ojD4lWxFGNRpWUrWqR/lms11KXpW/qh07PtObBOuO0x7dPlyfOdO+z5wvLCVe8X/LqWjNeU1k/VLzOK+x9aS+h2bxus8M1dPePs8Vi8LOlLUqwlTlwkrX8tzXNHJak14TD3MeWmSu9SYmPZpKtEEgACUMkapnVj9LK/NBKiCUIY0Qi5OiUhCALmC0bVq+5B2+J+GHV7fS5aKTLlz7Zhw+q3Htzl3cF2Vis603L8Mbxj6va/ka1xd3kZvGLzwxxp7zx/z93fwmAhBWpwUFyVr+b3mkREcnlZM18k63mZXKeGJZ6rlHA8gbzoYfR3IlXedLD6O5BE2dCjgktwV1W4UESrq3KAQysBIAAAAAAIYGmswtDmYqbIaw5OIqshpDl46lGotWpFTXCSuis1ieEtceS2Od6k6S8rpHspF50Jaj+GTcofm2r5nNfZYn08HsbP4zaOGWNfeOfy5fR5rHaPqUcqkHFbntg/KRx3x2pzh7eDasWeP/znX6/JWKOkYGJI1zOnH6WV+bEuoglA2EJpQcmoxTk3sSV30RPPkre9axvWnSHbwPZetPOpakufin0WS6mkYpnm8rP4xhpwp+aflD0OA7O0aeerry+Kfi6LYuhrGOIePn8Sz5eEzpHaP81deGHLuHVYpYMGq7QwHIGro4fR3II1dGhgOQRqu08KkSrqsRpBDNRAmwEgAAAAAAAAAGucQmFOvh7kLxLm4jBkLxZz62DC28p1MMDeV6lC6s1dPbfNAi0xOsODpDsrSnnTvRl+HOn6x3eljnvs1LcuD1Nn8ZzY+GT80fv8/u8zpHQlajnKGtFfeh4o+q2r1Rx3wXo9/ZvEtnz8K20ntPD+0uYZPQapnTi5MsnNg2aM5XcBoitW/h0218T8MOr2+ly0UmeTjz7dgweq3HtHGf8APi9JgOxsVnXm5/hh4Y+r2v5G0YY6vFz+NXnhirp7zxn7fV6PCaPhTWrTgoLkrX83vNIiI5PIyZr5Z1vMytQwxLNZpYLkDVeo6P5A1X6Gj+QNV+lg0SjVahQCG1QAysBIAAAAAAAAAAAAAAGLiBqnRCdVarhQnVRrYLkQnVRrYMJ1VKmGCNWiVEI1cfSXZujWu3Hu5P70LRd+a2Myvgpd6OzeK7Rg4a6x2l57+49TXs60dT4lF6/5b2XUyps814avVv4/jmusUnXtrw+f9nd0d2WoUrPU7yS+9U8Wa3pbF0OiuOsPHz+J7Rm4a6R2jh/d2Y0C7z26GFCVqlguQF2jgOQF2lggLdPDJBDfGmBmogTYCQAAAAAAAAAAAAAAAAAAAhxA1ypgV6mHCdVSrhAaqVXBhCrPCga/swGyGEAtUsEBcpYIC1TwoFiFEDaoATYCQAAAAAAAAAAAAAAAAAAAAAAAABFgMJQA1ToAVqmFA1rCAboYYDfCiBtUAM0gJAAAAAAAAAAAAAAAAAAAAAAAAAAAAAAAIsBDiBGoBKiBlYAAAAAAAAAAAAAAAAAAAAAAAAAAAAAAAAAAAAAAAAAAAAAAAAAAAAAAAAAAAAAAH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78887" y="-2220169"/>
            <a:ext cx="42862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150" name="Picture 6" descr="File:Lego bric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3264094"/>
            <a:ext cx="1884888" cy="12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ile:Lego bric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012" y="3264094"/>
            <a:ext cx="1884888" cy="12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ile:Lego bric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56" y="4558964"/>
            <a:ext cx="1884888" cy="12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3"/>
          <p:cNvSpPr txBox="1">
            <a:spLocks/>
          </p:cNvSpPr>
          <p:nvPr/>
        </p:nvSpPr>
        <p:spPr>
          <a:xfrm>
            <a:off x="778937" y="185827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200" b="1" dirty="0" smtClean="0"/>
              <a:t>Lees de teksten en maak de vragen op je goed voor te bereiden.</a:t>
            </a:r>
            <a:endParaRPr lang="nl-NL" sz="7200" b="1" dirty="0"/>
          </a:p>
        </p:txBody>
      </p:sp>
    </p:spTree>
    <p:extLst>
      <p:ext uri="{BB962C8B-B14F-4D97-AF65-F5344CB8AC3E}">
        <p14:creationId xmlns:p14="http://schemas.microsoft.com/office/powerpoint/2010/main" val="29988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/>
              <a:t>Zelfstandig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naamwoord</a:t>
            </a:r>
            <a:endParaRPr lang="nl-NL" sz="2000" b="1" dirty="0"/>
          </a:p>
        </p:txBody>
      </p:sp>
      <p:sp>
        <p:nvSpPr>
          <p:cNvPr id="6" name="Ondertitel 3"/>
          <p:cNvSpPr txBox="1">
            <a:spLocks/>
          </p:cNvSpPr>
          <p:nvPr/>
        </p:nvSpPr>
        <p:spPr>
          <a:xfrm>
            <a:off x="107504" y="116632"/>
            <a:ext cx="1800200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Blz.61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0910" y="1276342"/>
            <a:ext cx="5551412" cy="167254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2" y="3099825"/>
            <a:ext cx="8009888" cy="156938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4" t="30601" r="2324" b="27323"/>
          <a:stretch/>
        </p:blipFill>
        <p:spPr>
          <a:xfrm>
            <a:off x="3132473" y="5280997"/>
            <a:ext cx="3098765" cy="79208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/>
          <a:srcRect l="16183" t="18899" r="16928" b="15469"/>
          <a:stretch/>
        </p:blipFill>
        <p:spPr>
          <a:xfrm>
            <a:off x="6022504" y="4820156"/>
            <a:ext cx="2664296" cy="120113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5"/>
          <a:srcRect l="16183" t="18899" r="16928" b="15469"/>
          <a:stretch/>
        </p:blipFill>
        <p:spPr>
          <a:xfrm flipH="1">
            <a:off x="676911" y="4854303"/>
            <a:ext cx="2664296" cy="12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1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19860" r="12560" b="18644"/>
          <a:stretch/>
        </p:blipFill>
        <p:spPr bwMode="auto">
          <a:xfrm>
            <a:off x="1715952" y="2276872"/>
            <a:ext cx="5712095" cy="377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Welk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soort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zelfstandig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naamwoord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4000" b="1" dirty="0" err="1" smtClean="0"/>
              <a:t>mis</a:t>
            </a:r>
            <a:r>
              <a:rPr lang="en-US" sz="4000" b="1" dirty="0" smtClean="0"/>
              <a:t> je nog? 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14858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Hulp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het </a:t>
            </a:r>
            <a:r>
              <a:rPr lang="en-US" dirty="0" err="1" smtClean="0"/>
              <a:t>vinden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zeflstandig</a:t>
            </a:r>
            <a:r>
              <a:rPr lang="en-US" dirty="0" smtClean="0"/>
              <a:t> </a:t>
            </a:r>
            <a:r>
              <a:rPr lang="en-US" dirty="0" err="1" smtClean="0"/>
              <a:t>naamwoord</a:t>
            </a:r>
            <a:r>
              <a:rPr lang="en-US" dirty="0"/>
              <a:t>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/>
              <a:t>Je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lidwoord</a:t>
            </a:r>
            <a:r>
              <a:rPr lang="en-US" dirty="0" smtClean="0"/>
              <a:t> </a:t>
            </a:r>
            <a:r>
              <a:rPr lang="en-US" dirty="0" err="1" smtClean="0"/>
              <a:t>voorzetten</a:t>
            </a:r>
            <a:r>
              <a:rPr lang="en-US" dirty="0" smtClean="0"/>
              <a:t>: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De </a:t>
            </a:r>
            <a:r>
              <a:rPr lang="en-US" dirty="0" err="1" smtClean="0"/>
              <a:t>kapper</a:t>
            </a:r>
            <a:r>
              <a:rPr lang="en-US" dirty="0" smtClean="0"/>
              <a:t> – Het </a:t>
            </a:r>
            <a:r>
              <a:rPr lang="en-US" dirty="0" err="1" smtClean="0"/>
              <a:t>publiek</a:t>
            </a:r>
            <a:r>
              <a:rPr lang="en-US" dirty="0" smtClean="0"/>
              <a:t> –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keer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403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/>
              <a:t>Enkelvoud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Meervoud</a:t>
            </a:r>
            <a:endParaRPr lang="nl-NL" sz="2000" b="1" dirty="0"/>
          </a:p>
        </p:txBody>
      </p:sp>
      <p:sp>
        <p:nvSpPr>
          <p:cNvPr id="6" name="Ondertitel 3"/>
          <p:cNvSpPr txBox="1">
            <a:spLocks/>
          </p:cNvSpPr>
          <p:nvPr/>
        </p:nvSpPr>
        <p:spPr>
          <a:xfrm>
            <a:off x="107504" y="116632"/>
            <a:ext cx="1800200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Blz.64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15933" t="26673" r="41888" b="29981"/>
          <a:stretch/>
        </p:blipFill>
        <p:spPr>
          <a:xfrm>
            <a:off x="827584" y="1575644"/>
            <a:ext cx="7445126" cy="430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Enkelvoud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Meervoud</a:t>
            </a:r>
            <a:r>
              <a:rPr lang="en-US" sz="4000" b="1" dirty="0" smtClean="0"/>
              <a:t>?</a:t>
            </a:r>
            <a:endParaRPr lang="nl-NL" sz="2000" b="1" dirty="0"/>
          </a:p>
        </p:txBody>
      </p:sp>
      <p:sp>
        <p:nvSpPr>
          <p:cNvPr id="3" name="Titel 3"/>
          <p:cNvSpPr txBox="1">
            <a:spLocks/>
          </p:cNvSpPr>
          <p:nvPr/>
        </p:nvSpPr>
        <p:spPr>
          <a:xfrm>
            <a:off x="29337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/>
              <a:t>Bekijk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woorden</a:t>
            </a:r>
            <a:r>
              <a:rPr lang="en-US" sz="4000" b="1" dirty="0" smtClean="0"/>
              <a:t>.</a:t>
            </a:r>
          </a:p>
          <a:p>
            <a:r>
              <a:rPr lang="en-US" sz="4000" b="1" dirty="0" smtClean="0"/>
              <a:t>Tip: </a:t>
            </a:r>
            <a:r>
              <a:rPr lang="en-US" sz="4000" b="1" dirty="0" err="1" smtClean="0"/>
              <a:t>zet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ze</a:t>
            </a:r>
            <a:r>
              <a:rPr lang="en-US" sz="4000" b="1" dirty="0" smtClean="0"/>
              <a:t> in </a:t>
            </a:r>
            <a:r>
              <a:rPr lang="en-US" sz="4000" b="1" dirty="0" err="1" smtClean="0"/>
              <a:t>een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zin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dan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hoor</a:t>
            </a:r>
            <a:r>
              <a:rPr lang="en-US" sz="4000" b="1" dirty="0" smtClean="0"/>
              <a:t> je het!</a:t>
            </a:r>
            <a:endParaRPr lang="nl-NL" sz="2000" b="1" dirty="0"/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260487" y="3212976"/>
            <a:ext cx="25833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Je </a:t>
            </a:r>
            <a:r>
              <a:rPr lang="en-US" sz="4000" b="1" dirty="0" err="1" smtClean="0"/>
              <a:t>moeder</a:t>
            </a:r>
            <a:endParaRPr lang="nl-NL" sz="2000" b="1" dirty="0"/>
          </a:p>
        </p:txBody>
      </p:sp>
      <p:sp>
        <p:nvSpPr>
          <p:cNvPr id="2" name="Rechthoek 1"/>
          <p:cNvSpPr/>
          <p:nvPr/>
        </p:nvSpPr>
        <p:spPr>
          <a:xfrm>
            <a:off x="827584" y="4112404"/>
            <a:ext cx="1173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Enkelvoud</a:t>
            </a: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4408174" y="2947379"/>
            <a:ext cx="25833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Het </a:t>
            </a:r>
            <a:r>
              <a:rPr lang="en-US" sz="4000" b="1" dirty="0" err="1" smtClean="0"/>
              <a:t>publiek</a:t>
            </a:r>
            <a:endParaRPr lang="nl-NL" sz="2000" b="1" dirty="0"/>
          </a:p>
        </p:txBody>
      </p:sp>
      <p:sp>
        <p:nvSpPr>
          <p:cNvPr id="7" name="Rechthoek 6"/>
          <p:cNvSpPr/>
          <p:nvPr/>
        </p:nvSpPr>
        <p:spPr>
          <a:xfrm>
            <a:off x="5292080" y="3905713"/>
            <a:ext cx="1173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Enkelvoud</a:t>
            </a: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8" name="Titel 3"/>
          <p:cNvSpPr txBox="1">
            <a:spLocks/>
          </p:cNvSpPr>
          <p:nvPr/>
        </p:nvSpPr>
        <p:spPr>
          <a:xfrm>
            <a:off x="3083895" y="4661879"/>
            <a:ext cx="25833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/>
              <a:t>Jullie</a:t>
            </a:r>
            <a:r>
              <a:rPr lang="en-US" sz="4000" b="1" dirty="0" smtClean="0"/>
              <a:t> </a:t>
            </a:r>
            <a:endParaRPr lang="nl-NL" sz="2000" b="1" dirty="0"/>
          </a:p>
        </p:txBody>
      </p:sp>
      <p:sp>
        <p:nvSpPr>
          <p:cNvPr id="9" name="Rechthoek 8"/>
          <p:cNvSpPr/>
          <p:nvPr/>
        </p:nvSpPr>
        <p:spPr>
          <a:xfrm>
            <a:off x="3788887" y="5435547"/>
            <a:ext cx="1178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</a:rPr>
              <a:t>Meervoud</a:t>
            </a: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11" name="Titel 3"/>
          <p:cNvSpPr txBox="1">
            <a:spLocks/>
          </p:cNvSpPr>
          <p:nvPr/>
        </p:nvSpPr>
        <p:spPr>
          <a:xfrm>
            <a:off x="5712446" y="4278517"/>
            <a:ext cx="25833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/>
              <a:t>Jullie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moeder</a:t>
            </a:r>
            <a:endParaRPr lang="nl-NL" sz="2000" b="1" dirty="0"/>
          </a:p>
        </p:txBody>
      </p:sp>
      <p:sp>
        <p:nvSpPr>
          <p:cNvPr id="13" name="Rechthoek 12"/>
          <p:cNvSpPr/>
          <p:nvPr/>
        </p:nvSpPr>
        <p:spPr>
          <a:xfrm>
            <a:off x="6417438" y="5261963"/>
            <a:ext cx="1474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</a:rPr>
              <a:t>Enkelvoud</a:t>
            </a:r>
            <a:r>
              <a:rPr lang="en-US" b="1" dirty="0" smtClean="0">
                <a:solidFill>
                  <a:srgbClr val="7030A0"/>
                </a:solidFill>
              </a:rPr>
              <a:t>!!!!</a:t>
            </a:r>
            <a:endParaRPr lang="nl-N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8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Taalschat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249289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err="1" smtClean="0"/>
              <a:t>Paragraaf</a:t>
            </a:r>
            <a:r>
              <a:rPr lang="en-US" i="1" dirty="0" smtClean="0"/>
              <a:t> 3</a:t>
            </a:r>
            <a:endParaRPr lang="en-US" i="1" dirty="0"/>
          </a:p>
          <a:p>
            <a:pPr marL="0" indent="0" algn="ctr">
              <a:buNone/>
            </a:pPr>
            <a:r>
              <a:rPr lang="en-US" i="1" dirty="0" err="1" smtClean="0"/>
              <a:t>Blz</a:t>
            </a:r>
            <a:r>
              <a:rPr lang="en-US" i="1" dirty="0" smtClean="0"/>
              <a:t>. 65 </a:t>
            </a:r>
            <a:r>
              <a:rPr lang="en-US" i="1" dirty="0" err="1" smtClean="0"/>
              <a:t>en</a:t>
            </a:r>
            <a:r>
              <a:rPr lang="en-US" i="1" dirty="0" smtClean="0"/>
              <a:t> </a:t>
            </a:r>
            <a:r>
              <a:rPr lang="en-US" i="1" dirty="0" err="1" smtClean="0"/>
              <a:t>verder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5596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Welke</a:t>
            </a:r>
            <a:r>
              <a:rPr lang="en-US" b="1" dirty="0" smtClean="0"/>
              <a:t> </a:t>
            </a:r>
            <a:r>
              <a:rPr lang="en-US" b="1" dirty="0" err="1" smtClean="0"/>
              <a:t>woorden</a:t>
            </a:r>
            <a:r>
              <a:rPr lang="en-US" b="1" dirty="0" smtClean="0"/>
              <a:t> </a:t>
            </a:r>
            <a:r>
              <a:rPr lang="en-US" b="1" dirty="0" err="1" smtClean="0"/>
              <a:t>horen</a:t>
            </a:r>
            <a:r>
              <a:rPr lang="en-US" b="1" dirty="0" smtClean="0"/>
              <a:t> </a:t>
            </a:r>
            <a:r>
              <a:rPr lang="en-US" b="1" dirty="0" err="1" smtClean="0"/>
              <a:t>hier</a:t>
            </a:r>
            <a:r>
              <a:rPr lang="en-US" b="1" dirty="0" smtClean="0"/>
              <a:t> </a:t>
            </a:r>
            <a:r>
              <a:rPr lang="en-US" b="1" dirty="0" err="1" smtClean="0"/>
              <a:t>bij</a:t>
            </a:r>
            <a:r>
              <a:rPr lang="en-US" b="1" dirty="0" smtClean="0"/>
              <a:t>?</a:t>
            </a:r>
            <a:endParaRPr lang="nl-NL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2792917" cy="1859285"/>
          </a:xfrm>
          <a:prstGeom prst="rect">
            <a:avLst/>
          </a:prstGeom>
        </p:spPr>
      </p:pic>
      <p:sp>
        <p:nvSpPr>
          <p:cNvPr id="5" name="Ondertitel 3"/>
          <p:cNvSpPr txBox="1">
            <a:spLocks/>
          </p:cNvSpPr>
          <p:nvPr/>
        </p:nvSpPr>
        <p:spPr>
          <a:xfrm>
            <a:off x="107504" y="116632"/>
            <a:ext cx="1800200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Blz.65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26" y="1771548"/>
            <a:ext cx="2628900" cy="17430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36" y="1474435"/>
            <a:ext cx="2114550" cy="18669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82" y="3717032"/>
            <a:ext cx="1976510" cy="249289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26" y="3637066"/>
            <a:ext cx="3635896" cy="19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71600" y="1305342"/>
            <a:ext cx="691276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smtClean="0"/>
              <a:t>Leer deze woorden!</a:t>
            </a:r>
            <a:endParaRPr lang="nl-NL" sz="4000" b="1" dirty="0"/>
          </a:p>
          <a:p>
            <a:endParaRPr lang="nl-NL" b="1" dirty="0" smtClean="0"/>
          </a:p>
          <a:p>
            <a:r>
              <a:rPr lang="nl-NL" b="1" dirty="0" smtClean="0"/>
              <a:t>Opdracht 14</a:t>
            </a:r>
          </a:p>
          <a:p>
            <a:endParaRPr lang="nl-NL" b="1" dirty="0"/>
          </a:p>
          <a:p>
            <a:r>
              <a:rPr lang="nl-NL" dirty="0"/>
              <a:t>1	primitief – erg eenvoudig</a:t>
            </a:r>
          </a:p>
          <a:p>
            <a:r>
              <a:rPr lang="nl-NL" dirty="0"/>
              <a:t>2	amper – nauwelijks</a:t>
            </a:r>
          </a:p>
          <a:p>
            <a:r>
              <a:rPr lang="nl-NL" dirty="0"/>
              <a:t>3	passanten – mensen die toevallig voorbijlopen</a:t>
            </a:r>
          </a:p>
          <a:p>
            <a:r>
              <a:rPr lang="nl-NL" dirty="0"/>
              <a:t>4	permissie – toestemming</a:t>
            </a:r>
          </a:p>
          <a:p>
            <a:r>
              <a:rPr lang="nl-NL" dirty="0"/>
              <a:t>5	checklist – controlelijst</a:t>
            </a:r>
          </a:p>
          <a:p>
            <a:r>
              <a:rPr lang="nl-NL" dirty="0"/>
              <a:t>6	extreem – zeer vergaand, heel erg</a:t>
            </a:r>
          </a:p>
          <a:p>
            <a:r>
              <a:rPr lang="nl-NL" dirty="0"/>
              <a:t>7	loodrecht – helemaal recht, niet schuin</a:t>
            </a:r>
          </a:p>
          <a:p>
            <a:r>
              <a:rPr lang="nl-NL" dirty="0"/>
              <a:t>8	waaghals – iemand die veel risico neemt</a:t>
            </a:r>
          </a:p>
          <a:p>
            <a:r>
              <a:rPr lang="nl-NL" dirty="0"/>
              <a:t>9	gigantisch – enorm</a:t>
            </a:r>
          </a:p>
          <a:p>
            <a:r>
              <a:rPr lang="nl-NL" dirty="0"/>
              <a:t>10	nerveus – zenuwachtig</a:t>
            </a:r>
          </a:p>
        </p:txBody>
      </p:sp>
      <p:sp>
        <p:nvSpPr>
          <p:cNvPr id="3" name="Ondertitel 3"/>
          <p:cNvSpPr txBox="1">
            <a:spLocks/>
          </p:cNvSpPr>
          <p:nvPr/>
        </p:nvSpPr>
        <p:spPr>
          <a:xfrm>
            <a:off x="379817" y="476672"/>
            <a:ext cx="1800200" cy="5509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63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Schoolwoorden</a:t>
            </a:r>
            <a:r>
              <a:rPr lang="en-US" b="1" dirty="0" smtClean="0"/>
              <a:t> </a:t>
            </a:r>
            <a:endParaRPr lang="nl-NL" b="1" dirty="0"/>
          </a:p>
        </p:txBody>
      </p:sp>
      <p:sp>
        <p:nvSpPr>
          <p:cNvPr id="4" name="Rechthoek 3"/>
          <p:cNvSpPr/>
          <p:nvPr/>
        </p:nvSpPr>
        <p:spPr>
          <a:xfrm>
            <a:off x="683568" y="1700808"/>
            <a:ext cx="1725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Alles </a:t>
            </a:r>
            <a:endParaRPr lang="nl-NL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118736" y="1689661"/>
            <a:ext cx="2456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behalve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Kruis 5"/>
          <p:cNvSpPr/>
          <p:nvPr/>
        </p:nvSpPr>
        <p:spPr>
          <a:xfrm rot="18660378">
            <a:off x="1512446" y="1109886"/>
            <a:ext cx="2701367" cy="2664296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976503" y="3884871"/>
            <a:ext cx="1427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Ken </a:t>
            </a:r>
            <a:endParaRPr lang="nl-NL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2081290" y="3884871"/>
            <a:ext cx="1673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merk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-540" r="29649" b="540"/>
          <a:stretch/>
        </p:blipFill>
        <p:spPr>
          <a:xfrm>
            <a:off x="4006388" y="3396054"/>
            <a:ext cx="1707090" cy="1798450"/>
          </a:xfrm>
          <a:prstGeom prst="rect">
            <a:avLst/>
          </a:prstGeom>
        </p:spPr>
      </p:pic>
      <p:sp>
        <p:nvSpPr>
          <p:cNvPr id="10" name="Ondertitel 3"/>
          <p:cNvSpPr txBox="1">
            <a:spLocks/>
          </p:cNvSpPr>
          <p:nvPr/>
        </p:nvSpPr>
        <p:spPr>
          <a:xfrm>
            <a:off x="107504" y="116632"/>
            <a:ext cx="1800200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344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681676" y="476672"/>
            <a:ext cx="36735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nl-NL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Spel!!!!</a:t>
            </a:r>
            <a:endParaRPr lang="nl-NL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051720" y="3068960"/>
            <a:ext cx="46085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b="1" dirty="0"/>
          </a:p>
          <a:p>
            <a:pPr marL="342900" indent="-342900">
              <a:buAutoNum type="arabicPlain"/>
            </a:pPr>
            <a:r>
              <a:rPr lang="nl-NL" dirty="0" smtClean="0"/>
              <a:t>Allesbehalve	- </a:t>
            </a:r>
            <a:r>
              <a:rPr lang="nl-NL" dirty="0"/>
              <a:t>H</a:t>
            </a:r>
            <a:r>
              <a:rPr lang="nl-NL" dirty="0" smtClean="0"/>
              <a:t>elemaal </a:t>
            </a:r>
            <a:r>
              <a:rPr lang="nl-NL" dirty="0"/>
              <a:t>niet </a:t>
            </a:r>
            <a:endParaRPr lang="nl-NL" dirty="0" smtClean="0"/>
          </a:p>
          <a:p>
            <a:pPr marL="342900" indent="-342900">
              <a:buAutoNum type="arabicPlain"/>
            </a:pPr>
            <a:r>
              <a:rPr lang="nl-NL" dirty="0" smtClean="0"/>
              <a:t>Zelden	- </a:t>
            </a:r>
            <a:r>
              <a:rPr lang="nl-NL" dirty="0"/>
              <a:t>B</a:t>
            </a:r>
            <a:r>
              <a:rPr lang="nl-NL" dirty="0" smtClean="0"/>
              <a:t>ijna </a:t>
            </a:r>
            <a:r>
              <a:rPr lang="nl-NL" dirty="0"/>
              <a:t>nooit </a:t>
            </a:r>
            <a:endParaRPr lang="nl-NL" dirty="0" smtClean="0"/>
          </a:p>
          <a:p>
            <a:pPr marL="342900" indent="-342900">
              <a:buAutoNum type="arabicPlain"/>
            </a:pPr>
            <a:r>
              <a:rPr lang="nl-NL" dirty="0" smtClean="0"/>
              <a:t>Kenmerk	- Eigenschap</a:t>
            </a:r>
            <a:endParaRPr lang="nl-NL" dirty="0"/>
          </a:p>
          <a:p>
            <a:pPr marL="342900" indent="-342900">
              <a:buAutoNum type="arabicPlain" startAt="4"/>
            </a:pPr>
            <a:r>
              <a:rPr lang="nl-NL" dirty="0" smtClean="0"/>
              <a:t>Aanzienlijk	- erg </a:t>
            </a:r>
          </a:p>
          <a:p>
            <a:pPr marL="342900" indent="-342900">
              <a:buAutoNum type="arabicPlain" startAt="4"/>
            </a:pPr>
            <a:r>
              <a:rPr lang="nl-NL" dirty="0" smtClean="0"/>
              <a:t>Identieke</a:t>
            </a:r>
            <a:r>
              <a:rPr lang="nl-NL" dirty="0"/>
              <a:t>	</a:t>
            </a:r>
            <a:r>
              <a:rPr lang="nl-NL" dirty="0" smtClean="0"/>
              <a:t>- dezelfde </a:t>
            </a:r>
          </a:p>
          <a:p>
            <a:pPr marL="342900" indent="-342900">
              <a:buAutoNum type="arabicPlain" startAt="4"/>
            </a:pPr>
            <a:r>
              <a:rPr lang="nl-NL" dirty="0" smtClean="0"/>
              <a:t>Constant</a:t>
            </a:r>
            <a:r>
              <a:rPr lang="nl-NL" dirty="0"/>
              <a:t>	</a:t>
            </a:r>
            <a:r>
              <a:rPr lang="nl-NL" dirty="0" smtClean="0"/>
              <a:t>- hetzelfde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2554108" y="1923222"/>
            <a:ext cx="4106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Ren je rot….</a:t>
            </a:r>
            <a:endParaRPr lang="nl-N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-180528" y="5589240"/>
            <a:ext cx="9525744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Herinner</a:t>
            </a:r>
            <a:r>
              <a:rPr lang="en-US" sz="2800" b="1" dirty="0" smtClean="0"/>
              <a:t> je </a:t>
            </a:r>
            <a:r>
              <a:rPr lang="en-US" sz="2800" b="1" dirty="0" err="1" smtClean="0"/>
              <a:t>je</a:t>
            </a:r>
            <a:r>
              <a:rPr lang="en-US" sz="2800" b="1" dirty="0" smtClean="0"/>
              <a:t> nog </a:t>
            </a:r>
            <a:r>
              <a:rPr lang="en-US" sz="2800" b="1" dirty="0" err="1" smtClean="0"/>
              <a:t>wat</a:t>
            </a:r>
            <a:r>
              <a:rPr lang="en-US" sz="2800" b="1" dirty="0" smtClean="0"/>
              <a:t> we </a:t>
            </a:r>
            <a:r>
              <a:rPr lang="en-US" sz="2800" b="1" dirty="0" err="1" smtClean="0"/>
              <a:t>deden</a:t>
            </a:r>
            <a:r>
              <a:rPr lang="en-US" sz="2800" b="1" dirty="0" smtClean="0"/>
              <a:t> in de </a:t>
            </a:r>
            <a:r>
              <a:rPr lang="en-US" sz="2800" b="1" dirty="0" err="1" smtClean="0"/>
              <a:t>klas</a:t>
            </a:r>
            <a:r>
              <a:rPr lang="en-US" sz="2800" b="1" dirty="0" smtClean="0"/>
              <a:t>?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216911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Lekker</a:t>
            </a:r>
            <a:r>
              <a:rPr lang="en-US" b="1" dirty="0" smtClean="0"/>
              <a:t> </a:t>
            </a:r>
            <a:r>
              <a:rPr lang="en-US" b="1" dirty="0" err="1" smtClean="0"/>
              <a:t>lezen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249289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err="1" smtClean="0"/>
              <a:t>Paragraaf</a:t>
            </a:r>
            <a:r>
              <a:rPr lang="en-US" i="1" dirty="0" smtClean="0"/>
              <a:t> 1</a:t>
            </a:r>
            <a:endParaRPr lang="en-US" i="1" dirty="0"/>
          </a:p>
          <a:p>
            <a:pPr marL="0" indent="0" algn="ctr">
              <a:buNone/>
            </a:pPr>
            <a:r>
              <a:rPr lang="en-US" i="1" dirty="0" err="1" smtClean="0"/>
              <a:t>Blz</a:t>
            </a:r>
            <a:r>
              <a:rPr lang="en-US" i="1" dirty="0" smtClean="0"/>
              <a:t>. 59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004169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5172" t="30515" r="23987" b="36017"/>
          <a:stretch/>
        </p:blipFill>
        <p:spPr>
          <a:xfrm>
            <a:off x="366045" y="1412776"/>
            <a:ext cx="8408057" cy="2233390"/>
          </a:xfrm>
          <a:prstGeom prst="rect">
            <a:avLst/>
          </a:prstGeom>
        </p:spPr>
      </p:pic>
      <p:sp>
        <p:nvSpPr>
          <p:cNvPr id="5" name="Ondertitel 3"/>
          <p:cNvSpPr txBox="1">
            <a:spLocks/>
          </p:cNvSpPr>
          <p:nvPr/>
        </p:nvSpPr>
        <p:spPr>
          <a:xfrm>
            <a:off x="379817" y="476672"/>
            <a:ext cx="1800200" cy="5509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Blz.66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2404" t="13782" r="20116" b="47828"/>
          <a:stretch/>
        </p:blipFill>
        <p:spPr>
          <a:xfrm>
            <a:off x="708295" y="4031358"/>
            <a:ext cx="8064896" cy="22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59632" y="764123"/>
            <a:ext cx="4248472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431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  <a:tab pos="431800" algn="l"/>
              </a:tabLst>
            </a:pPr>
            <a:r>
              <a:rPr kumimoji="0" lang="nl-NL" altLang="nl-N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Lees ze goed door!</a:t>
            </a:r>
            <a:endParaRPr kumimoji="0" lang="nl-NL" altLang="nl-N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  <a:tab pos="431800" algn="l"/>
              </a:tabLst>
            </a:pPr>
            <a:endParaRPr kumimoji="0" lang="nl-NL" alt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ndertitel 3"/>
          <p:cNvSpPr txBox="1">
            <a:spLocks/>
          </p:cNvSpPr>
          <p:nvPr/>
        </p:nvSpPr>
        <p:spPr>
          <a:xfrm>
            <a:off x="179512" y="185275"/>
            <a:ext cx="1800200" cy="5509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Blz.66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6" t="27157" r="10559" b="30795"/>
          <a:stretch/>
        </p:blipFill>
        <p:spPr bwMode="auto">
          <a:xfrm>
            <a:off x="755576" y="1308257"/>
            <a:ext cx="6912768" cy="506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6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87624" y="1124744"/>
            <a:ext cx="56703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/>
              <a:t>Opdracht </a:t>
            </a:r>
            <a:r>
              <a:rPr lang="nl-NL" sz="2000" b="1" dirty="0" smtClean="0"/>
              <a:t>17</a:t>
            </a:r>
          </a:p>
          <a:p>
            <a:endParaRPr lang="nl-NL" sz="2000" b="1" dirty="0"/>
          </a:p>
          <a:p>
            <a:pPr marL="342900" indent="-342900">
              <a:buAutoNum type="arabicPlain"/>
            </a:pPr>
            <a:r>
              <a:rPr lang="nl-NL" sz="2000" dirty="0" smtClean="0"/>
              <a:t>Storing 	- Storen</a:t>
            </a:r>
            <a:r>
              <a:rPr lang="nl-NL" sz="2000" dirty="0"/>
              <a:t>	</a:t>
            </a:r>
            <a:endParaRPr lang="nl-NL" sz="2000" dirty="0" smtClean="0"/>
          </a:p>
          <a:p>
            <a:pPr marL="342900" indent="-342900">
              <a:buFontTx/>
              <a:buAutoNum type="arabicPlain"/>
            </a:pPr>
            <a:r>
              <a:rPr lang="nl-NL" sz="2000" dirty="0" smtClean="0"/>
              <a:t>Lekkage 	- Lekken</a:t>
            </a:r>
            <a:endParaRPr lang="nl-NL" sz="2000" dirty="0"/>
          </a:p>
          <a:p>
            <a:pPr marL="342900" indent="-342900">
              <a:buAutoNum type="arabicPlain"/>
            </a:pPr>
            <a:r>
              <a:rPr lang="nl-NL" sz="2000" dirty="0" smtClean="0"/>
              <a:t>Organisatie 	- Organiseren</a:t>
            </a:r>
          </a:p>
          <a:p>
            <a:pPr marL="342900" indent="-342900">
              <a:buAutoNum type="arabicPlain"/>
            </a:pPr>
            <a:r>
              <a:rPr lang="nl-NL" sz="2000" dirty="0" smtClean="0"/>
              <a:t>Wandeling	- Wandelen</a:t>
            </a:r>
          </a:p>
          <a:p>
            <a:pPr marL="342900" indent="-342900">
              <a:buAutoNum type="arabicPlain"/>
            </a:pPr>
            <a:r>
              <a:rPr lang="nl-NL" sz="2000" dirty="0" smtClean="0"/>
              <a:t>Leugen 	- Liegen</a:t>
            </a:r>
          </a:p>
          <a:p>
            <a:pPr marL="342900" indent="-342900">
              <a:buFontTx/>
              <a:buAutoNum type="arabicPlain"/>
            </a:pPr>
            <a:r>
              <a:rPr lang="nl-NL" sz="2000" dirty="0" smtClean="0"/>
              <a:t>Fabricage	- Fabriceren</a:t>
            </a:r>
          </a:p>
          <a:p>
            <a:pPr marL="342900" indent="-342900">
              <a:buFontTx/>
              <a:buAutoNum type="arabicPlain"/>
            </a:pPr>
            <a:r>
              <a:rPr lang="nl-NL" sz="2000" dirty="0" smtClean="0"/>
              <a:t>Verveling	- vervelen </a:t>
            </a:r>
          </a:p>
          <a:p>
            <a:pPr marL="342900" indent="-342900">
              <a:buFontTx/>
              <a:buAutoNum type="arabicPlain"/>
            </a:pPr>
            <a:r>
              <a:rPr lang="nl-NL" sz="2000" dirty="0" smtClean="0"/>
              <a:t>Verhuizing	- Verhuizen</a:t>
            </a:r>
            <a:endParaRPr lang="nl-NL" sz="2000" dirty="0"/>
          </a:p>
          <a:p>
            <a:pPr marL="342900" indent="-342900">
              <a:buFontTx/>
              <a:buAutoNum type="arabicPlain"/>
            </a:pPr>
            <a:r>
              <a:rPr lang="nl-NL" sz="2000" dirty="0" smtClean="0"/>
              <a:t>Jacht		- Jagen</a:t>
            </a:r>
          </a:p>
          <a:p>
            <a:pPr marL="342900" indent="-342900">
              <a:buFontTx/>
              <a:buAutoNum type="arabicPlain"/>
            </a:pPr>
            <a:r>
              <a:rPr lang="nl-NL" sz="2000" dirty="0" smtClean="0"/>
              <a:t>Fantasie	- Fantaseren</a:t>
            </a:r>
          </a:p>
          <a:p>
            <a:pPr marL="342900" indent="-342900">
              <a:buFontTx/>
              <a:buAutoNum type="arabicPlain"/>
            </a:pPr>
            <a:r>
              <a:rPr lang="nl-NL" sz="2000" dirty="0" smtClean="0"/>
              <a:t>Gebed 	- Bidden</a:t>
            </a:r>
            <a:endParaRPr lang="nl-NL" sz="2000" dirty="0"/>
          </a:p>
          <a:p>
            <a:pPr marL="342900" indent="-342900">
              <a:buFontTx/>
              <a:buAutoNum type="arabicPlain"/>
            </a:pPr>
            <a:r>
              <a:rPr lang="nl-NL" sz="2000" dirty="0" smtClean="0"/>
              <a:t>Behandeling	- Behandelen</a:t>
            </a:r>
            <a:endParaRPr lang="nl-NL" sz="2000" dirty="0"/>
          </a:p>
          <a:p>
            <a:r>
              <a:rPr lang="nl-NL" sz="2000" dirty="0"/>
              <a:t>	</a:t>
            </a:r>
          </a:p>
        </p:txBody>
      </p:sp>
      <p:sp>
        <p:nvSpPr>
          <p:cNvPr id="3" name="Ondertitel 3"/>
          <p:cNvSpPr txBox="1">
            <a:spLocks/>
          </p:cNvSpPr>
          <p:nvPr/>
        </p:nvSpPr>
        <p:spPr>
          <a:xfrm>
            <a:off x="179512" y="185275"/>
            <a:ext cx="1800200" cy="5509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22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23989" t="20671" r="6831" b="27131"/>
          <a:stretch/>
        </p:blipFill>
        <p:spPr>
          <a:xfrm>
            <a:off x="467544" y="1484784"/>
            <a:ext cx="8317432" cy="3528392"/>
          </a:xfrm>
          <a:prstGeom prst="rect">
            <a:avLst/>
          </a:prstGeom>
        </p:spPr>
      </p:pic>
      <p:sp>
        <p:nvSpPr>
          <p:cNvPr id="3" name="Ondertitel 3"/>
          <p:cNvSpPr txBox="1">
            <a:spLocks/>
          </p:cNvSpPr>
          <p:nvPr/>
        </p:nvSpPr>
        <p:spPr>
          <a:xfrm>
            <a:off x="107504" y="116632"/>
            <a:ext cx="1800200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78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61" y="1124744"/>
            <a:ext cx="2018822" cy="1512168"/>
          </a:xfrm>
          <a:prstGeom prst="rect">
            <a:avLst/>
          </a:prstGeom>
        </p:spPr>
      </p:pic>
      <p:sp>
        <p:nvSpPr>
          <p:cNvPr id="4" name="Ondertitel 3"/>
          <p:cNvSpPr txBox="1">
            <a:spLocks/>
          </p:cNvSpPr>
          <p:nvPr/>
        </p:nvSpPr>
        <p:spPr>
          <a:xfrm>
            <a:off x="107504" y="116632"/>
            <a:ext cx="1800200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Blz.67</a:t>
            </a:r>
            <a:endParaRPr lang="nl-NL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Meer </a:t>
            </a:r>
            <a:r>
              <a:rPr lang="en-US" sz="3600" b="1" dirty="0" err="1" smtClean="0"/>
              <a:t>betekenissen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weet</a:t>
            </a:r>
            <a:r>
              <a:rPr lang="en-US" sz="3600" b="1" dirty="0" smtClean="0"/>
              <a:t> je </a:t>
            </a:r>
            <a:r>
              <a:rPr lang="en-US" sz="3600" b="1" dirty="0" err="1" smtClean="0"/>
              <a:t>ze</a:t>
            </a:r>
            <a:r>
              <a:rPr lang="en-US" sz="3600" b="1" dirty="0" smtClean="0"/>
              <a:t> nog? </a:t>
            </a:r>
            <a:endParaRPr lang="nl-NL" sz="3600" b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31" y="1124744"/>
            <a:ext cx="1512168" cy="151216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61" y="2780928"/>
            <a:ext cx="2018822" cy="151411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15" y="2759902"/>
            <a:ext cx="2230253" cy="160520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15" y="4439061"/>
            <a:ext cx="2857500" cy="16002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19243" r="-2068" b="-2823"/>
          <a:stretch/>
        </p:blipFill>
        <p:spPr>
          <a:xfrm>
            <a:off x="2447808" y="4462355"/>
            <a:ext cx="1743075" cy="218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0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79612" y="1052736"/>
            <a:ext cx="710385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/>
              <a:t>Lees en </a:t>
            </a:r>
            <a:r>
              <a:rPr lang="nl-NL" sz="3200" b="1" dirty="0" smtClean="0"/>
              <a:t>leer de betekenis van de dubbele betekenis: </a:t>
            </a:r>
            <a:endParaRPr lang="nl-NL" sz="3200" b="1" dirty="0" smtClean="0"/>
          </a:p>
          <a:p>
            <a:endParaRPr lang="nl-NL" b="1" dirty="0"/>
          </a:p>
          <a:p>
            <a:r>
              <a:rPr lang="nl-NL" dirty="0"/>
              <a:t>1	Vandaag kookt mijn moeder overheerlijke ham met </a:t>
            </a:r>
            <a:r>
              <a:rPr lang="nl-NL" b="1" u="sng" dirty="0"/>
              <a:t>lof</a:t>
            </a:r>
            <a:r>
              <a:rPr lang="nl-NL" b="1" dirty="0"/>
              <a:t>.</a:t>
            </a:r>
          </a:p>
          <a:p>
            <a:r>
              <a:rPr lang="nl-NL" dirty="0"/>
              <a:t>2	Ik heb een slimme zus en een </a:t>
            </a:r>
            <a:r>
              <a:rPr lang="nl-NL" b="1" u="sng" dirty="0"/>
              <a:t>sterke</a:t>
            </a:r>
            <a:r>
              <a:rPr lang="nl-NL" dirty="0"/>
              <a:t> broer.</a:t>
            </a:r>
          </a:p>
          <a:p>
            <a:r>
              <a:rPr lang="nl-NL" dirty="0"/>
              <a:t>3	Ik vind dat een hele </a:t>
            </a:r>
            <a:r>
              <a:rPr lang="nl-NL" b="1" u="sng" dirty="0"/>
              <a:t>flauwe </a:t>
            </a:r>
            <a:r>
              <a:rPr lang="nl-NL" dirty="0"/>
              <a:t>grap!</a:t>
            </a:r>
          </a:p>
          <a:p>
            <a:r>
              <a:rPr lang="nl-NL" dirty="0"/>
              <a:t>4	Rond het kampvuur hoor je vaak </a:t>
            </a:r>
            <a:r>
              <a:rPr lang="nl-NL" b="1" u="sng" dirty="0"/>
              <a:t>sterke</a:t>
            </a:r>
            <a:r>
              <a:rPr lang="nl-NL" dirty="0"/>
              <a:t> verhalen.</a:t>
            </a:r>
          </a:p>
          <a:p>
            <a:r>
              <a:rPr lang="nl-NL" dirty="0"/>
              <a:t>5	Voor het bakken van een taart heeft Sara veel </a:t>
            </a:r>
            <a:r>
              <a:rPr lang="nl-NL" b="1" u="sng" dirty="0"/>
              <a:t>bloem</a:t>
            </a:r>
            <a:r>
              <a:rPr lang="nl-NL" dirty="0"/>
              <a:t> nodig.</a:t>
            </a:r>
          </a:p>
          <a:p>
            <a:r>
              <a:rPr lang="nl-NL" dirty="0"/>
              <a:t>6	De </a:t>
            </a:r>
            <a:r>
              <a:rPr lang="nl-NL" b="1" u="sng" dirty="0"/>
              <a:t>stof </a:t>
            </a:r>
            <a:r>
              <a:rPr lang="nl-NL" dirty="0"/>
              <a:t>van aardrijkskunde was vandaag erg moeilijk.</a:t>
            </a:r>
          </a:p>
          <a:p>
            <a:r>
              <a:rPr lang="nl-NL" dirty="0"/>
              <a:t>7	De bepakking van de soldaten was deze keer heel </a:t>
            </a:r>
            <a:r>
              <a:rPr lang="nl-NL" b="1" u="sng" dirty="0"/>
              <a:t>licht</a:t>
            </a:r>
            <a:r>
              <a:rPr lang="nl-NL" dirty="0"/>
              <a:t>.</a:t>
            </a:r>
          </a:p>
          <a:p>
            <a:r>
              <a:rPr lang="nl-NL" dirty="0"/>
              <a:t>8	Op de markt heeft zij een prachtige lap </a:t>
            </a:r>
            <a:r>
              <a:rPr lang="nl-NL" b="1" u="sng" dirty="0"/>
              <a:t>stof</a:t>
            </a:r>
            <a:r>
              <a:rPr lang="nl-NL" dirty="0"/>
              <a:t> gekocht.</a:t>
            </a:r>
          </a:p>
          <a:p>
            <a:r>
              <a:rPr lang="nl-NL" dirty="0"/>
              <a:t>9	Het afrikaantje is een bijzondere </a:t>
            </a:r>
            <a:r>
              <a:rPr lang="nl-NL" b="1" u="sng" dirty="0"/>
              <a:t>bloem</a:t>
            </a:r>
            <a:r>
              <a:rPr lang="nl-NL" dirty="0"/>
              <a:t>.</a:t>
            </a:r>
          </a:p>
          <a:p>
            <a:r>
              <a:rPr lang="nl-NL" dirty="0"/>
              <a:t>10	In de weg naar school zit een </a:t>
            </a:r>
            <a:r>
              <a:rPr lang="nl-NL" b="1" u="sng" dirty="0"/>
              <a:t>flauwe</a:t>
            </a:r>
            <a:r>
              <a:rPr lang="nl-NL" dirty="0"/>
              <a:t> bocht.</a:t>
            </a:r>
          </a:p>
          <a:p>
            <a:r>
              <a:rPr lang="nl-NL" dirty="0"/>
              <a:t>11	In IJsland blijft het zomers tot heel laat </a:t>
            </a:r>
            <a:r>
              <a:rPr lang="nl-NL" b="1" u="sng" dirty="0"/>
              <a:t>licht</a:t>
            </a:r>
            <a:r>
              <a:rPr lang="nl-NL" dirty="0"/>
              <a:t>.</a:t>
            </a:r>
          </a:p>
          <a:p>
            <a:r>
              <a:rPr lang="nl-NL" dirty="0"/>
              <a:t>12	Mijn mentor was vol </a:t>
            </a:r>
            <a:r>
              <a:rPr lang="nl-NL" b="1" u="sng" dirty="0"/>
              <a:t>lof</a:t>
            </a:r>
            <a:r>
              <a:rPr lang="nl-NL" dirty="0"/>
              <a:t> over ons werkstuk.</a:t>
            </a:r>
          </a:p>
        </p:txBody>
      </p:sp>
      <p:sp>
        <p:nvSpPr>
          <p:cNvPr id="3" name="Ondertitel 3"/>
          <p:cNvSpPr txBox="1">
            <a:spLocks/>
          </p:cNvSpPr>
          <p:nvPr/>
        </p:nvSpPr>
        <p:spPr>
          <a:xfrm>
            <a:off x="179512" y="185275"/>
            <a:ext cx="1800200" cy="5509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69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Leesvaardig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249289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err="1" smtClean="0"/>
              <a:t>Paragraaf</a:t>
            </a:r>
            <a:r>
              <a:rPr lang="en-US" i="1" dirty="0" smtClean="0"/>
              <a:t> 4</a:t>
            </a:r>
            <a:endParaRPr lang="en-US" i="1" dirty="0"/>
          </a:p>
          <a:p>
            <a:pPr marL="0" indent="0" algn="ctr">
              <a:buNone/>
            </a:pPr>
            <a:r>
              <a:rPr lang="en-US" i="1" dirty="0" err="1" smtClean="0"/>
              <a:t>Blz</a:t>
            </a:r>
            <a:r>
              <a:rPr lang="en-US" i="1" dirty="0" smtClean="0"/>
              <a:t>. 70 </a:t>
            </a:r>
            <a:r>
              <a:rPr lang="en-US" i="1" dirty="0" err="1" smtClean="0"/>
              <a:t>en</a:t>
            </a:r>
            <a:r>
              <a:rPr lang="en-US" i="1" dirty="0" smtClean="0"/>
              <a:t> </a:t>
            </a:r>
            <a:r>
              <a:rPr lang="en-US" i="1" dirty="0" err="1" smtClean="0"/>
              <a:t>verder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4773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67544" y="335001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Lees:</a:t>
            </a:r>
            <a:endParaRPr lang="nl-NL" b="1" dirty="0" smtClean="0"/>
          </a:p>
          <a:p>
            <a:endParaRPr lang="nl-NL" b="1" dirty="0"/>
          </a:p>
        </p:txBody>
      </p:sp>
      <p:sp>
        <p:nvSpPr>
          <p:cNvPr id="3" name="Ondertitel 3"/>
          <p:cNvSpPr txBox="1">
            <a:spLocks/>
          </p:cNvSpPr>
          <p:nvPr/>
        </p:nvSpPr>
        <p:spPr>
          <a:xfrm>
            <a:off x="107505" y="116632"/>
            <a:ext cx="1296144" cy="5509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 70 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9" t="30222" r="10075" b="30739"/>
          <a:stretch/>
        </p:blipFill>
        <p:spPr bwMode="auto">
          <a:xfrm>
            <a:off x="782395" y="1412776"/>
            <a:ext cx="7457053" cy="365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2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Schrijfvaardig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249289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err="1" smtClean="0"/>
              <a:t>Paragraaf</a:t>
            </a:r>
            <a:r>
              <a:rPr lang="en-US" i="1" dirty="0" smtClean="0"/>
              <a:t> 5</a:t>
            </a:r>
            <a:endParaRPr lang="en-US" i="1" dirty="0"/>
          </a:p>
          <a:p>
            <a:pPr marL="0" indent="0" algn="ctr">
              <a:buNone/>
            </a:pPr>
            <a:r>
              <a:rPr lang="en-US" i="1" dirty="0" err="1" smtClean="0"/>
              <a:t>Blz</a:t>
            </a:r>
            <a:r>
              <a:rPr lang="en-US" i="1" dirty="0" smtClean="0"/>
              <a:t>. 73 </a:t>
            </a:r>
            <a:r>
              <a:rPr lang="en-US" i="1" dirty="0" err="1" smtClean="0"/>
              <a:t>en</a:t>
            </a:r>
            <a:r>
              <a:rPr lang="en-US" i="1" dirty="0" smtClean="0"/>
              <a:t> </a:t>
            </a:r>
            <a:r>
              <a:rPr lang="en-US" i="1" dirty="0" err="1" smtClean="0"/>
              <a:t>verder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2809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0" t="50000" b="21930"/>
          <a:stretch/>
        </p:blipFill>
        <p:spPr bwMode="auto">
          <a:xfrm>
            <a:off x="21468" y="1196752"/>
            <a:ext cx="9217024" cy="513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ndertitel 3"/>
          <p:cNvSpPr txBox="1">
            <a:spLocks/>
          </p:cNvSpPr>
          <p:nvPr/>
        </p:nvSpPr>
        <p:spPr>
          <a:xfrm>
            <a:off x="251520" y="279148"/>
            <a:ext cx="3640119" cy="5509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 73</a:t>
            </a:r>
            <a:endParaRPr lang="nl-NL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55576" y="35678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Zoek</a:t>
            </a:r>
            <a:r>
              <a:rPr lang="en-US" b="1" dirty="0" smtClean="0"/>
              <a:t> de </a:t>
            </a:r>
            <a:r>
              <a:rPr lang="en-US" b="1" dirty="0" err="1" smtClean="0"/>
              <a:t>spellingsfouten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031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60118" t="26803" r="7911" b="22336"/>
          <a:stretch/>
        </p:blipFill>
        <p:spPr>
          <a:xfrm>
            <a:off x="1331640" y="764704"/>
            <a:ext cx="6192688" cy="5538817"/>
          </a:xfrm>
          <a:prstGeom prst="rect">
            <a:avLst/>
          </a:prstGeom>
        </p:spPr>
      </p:pic>
      <p:sp>
        <p:nvSpPr>
          <p:cNvPr id="3" name="Ondertitel 3"/>
          <p:cNvSpPr txBox="1">
            <a:spLocks/>
          </p:cNvSpPr>
          <p:nvPr/>
        </p:nvSpPr>
        <p:spPr>
          <a:xfrm>
            <a:off x="107504" y="116632"/>
            <a:ext cx="5794830" cy="5509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 59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69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Spreekvaardig</a:t>
            </a:r>
            <a:r>
              <a:rPr lang="en-US" b="1" dirty="0" smtClean="0"/>
              <a:t>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249289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err="1" smtClean="0"/>
              <a:t>Paragraaf</a:t>
            </a:r>
            <a:r>
              <a:rPr lang="en-US" i="1" dirty="0" smtClean="0"/>
              <a:t> 6</a:t>
            </a:r>
            <a:endParaRPr lang="en-US" i="1" dirty="0"/>
          </a:p>
          <a:p>
            <a:pPr marL="0" indent="0" algn="ctr">
              <a:buNone/>
            </a:pPr>
            <a:r>
              <a:rPr lang="en-US" i="1" dirty="0" err="1" smtClean="0"/>
              <a:t>Blz</a:t>
            </a:r>
            <a:r>
              <a:rPr lang="en-US" i="1" dirty="0" smtClean="0"/>
              <a:t>. 75 </a:t>
            </a:r>
            <a:r>
              <a:rPr lang="en-US" i="1" dirty="0" err="1" smtClean="0"/>
              <a:t>en</a:t>
            </a:r>
            <a:r>
              <a:rPr lang="en-US" i="1" dirty="0" smtClean="0"/>
              <a:t> </a:t>
            </a:r>
            <a:r>
              <a:rPr lang="en-US" i="1" dirty="0" err="1" smtClean="0"/>
              <a:t>verder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4118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t="7124" r="992" b="23918"/>
          <a:stretch/>
        </p:blipFill>
        <p:spPr bwMode="auto">
          <a:xfrm>
            <a:off x="323528" y="1196752"/>
            <a:ext cx="837712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3"/>
          <p:cNvSpPr txBox="1">
            <a:spLocks/>
          </p:cNvSpPr>
          <p:nvPr/>
        </p:nvSpPr>
        <p:spPr>
          <a:xfrm>
            <a:off x="-4224" y="293609"/>
            <a:ext cx="3640119" cy="5509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 Blz. 75</a:t>
            </a: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755576" y="35678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/>
              <a:t>Welke</a:t>
            </a:r>
            <a:r>
              <a:rPr lang="en-US" sz="2400" b="1" dirty="0" smtClean="0"/>
              <a:t> 2 </a:t>
            </a:r>
            <a:r>
              <a:rPr lang="en-US" sz="2400" b="1" dirty="0" err="1" smtClean="0"/>
              <a:t>soorten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nieuws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zijn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er</a:t>
            </a:r>
            <a:r>
              <a:rPr lang="en-US" sz="2400" b="1" dirty="0" smtClean="0"/>
              <a:t>? </a:t>
            </a:r>
            <a:r>
              <a:rPr lang="en-US" sz="2400" b="1" dirty="0" err="1" smtClean="0"/>
              <a:t>Kijk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ook</a:t>
            </a:r>
            <a:r>
              <a:rPr lang="en-US" sz="2400" b="1" dirty="0" smtClean="0"/>
              <a:t> in je </a:t>
            </a:r>
            <a:r>
              <a:rPr lang="en-US" sz="2400" b="1" dirty="0" err="1" smtClean="0"/>
              <a:t>boek</a:t>
            </a:r>
            <a:r>
              <a:rPr lang="en-US" sz="2400" b="1" dirty="0" smtClean="0"/>
              <a:t>!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6346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/>
              <a:t>Succes</a:t>
            </a:r>
            <a:r>
              <a:rPr lang="en-US" b="1" dirty="0" smtClean="0"/>
              <a:t> met </a:t>
            </a:r>
            <a:r>
              <a:rPr lang="en-US" b="1" dirty="0" err="1" smtClean="0"/>
              <a:t>leren</a:t>
            </a:r>
            <a:r>
              <a:rPr lang="en-US" b="1" dirty="0" smtClean="0"/>
              <a:t>!!!</a:t>
            </a:r>
            <a:endParaRPr lang="nl-NL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87624" y="3356992"/>
            <a:ext cx="6400800" cy="1752600"/>
          </a:xfrm>
        </p:spPr>
        <p:txBody>
          <a:bodyPr/>
          <a:lstStyle/>
          <a:p>
            <a:r>
              <a:rPr lang="en-US" dirty="0" smtClean="0"/>
              <a:t>Je </a:t>
            </a:r>
            <a:r>
              <a:rPr lang="en-US" dirty="0" err="1" smtClean="0"/>
              <a:t>kunt</a:t>
            </a:r>
            <a:r>
              <a:rPr lang="en-US" dirty="0" smtClean="0"/>
              <a:t> het!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49" y="3926334"/>
            <a:ext cx="36195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36944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Verzin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kort</a:t>
            </a:r>
            <a:r>
              <a:rPr lang="en-US" dirty="0" smtClean="0"/>
              <a:t> </a:t>
            </a:r>
            <a:r>
              <a:rPr lang="en-US" dirty="0" err="1" smtClean="0"/>
              <a:t>eng</a:t>
            </a:r>
            <a:r>
              <a:rPr lang="en-US" dirty="0" smtClean="0"/>
              <a:t> </a:t>
            </a:r>
            <a:r>
              <a:rPr lang="en-US" dirty="0" err="1" smtClean="0"/>
              <a:t>verhaal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err="1" smtClean="0"/>
              <a:t>Welke</a:t>
            </a:r>
            <a:r>
              <a:rPr lang="en-US" dirty="0" smtClean="0"/>
              <a:t> 6 </a:t>
            </a:r>
            <a:r>
              <a:rPr lang="en-US" dirty="0" err="1" smtClean="0"/>
              <a:t>manieren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om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verhaal</a:t>
            </a:r>
            <a:r>
              <a:rPr lang="en-US" dirty="0" smtClean="0"/>
              <a:t> </a:t>
            </a:r>
            <a:r>
              <a:rPr lang="en-US" dirty="0" err="1" smtClean="0"/>
              <a:t>spannend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Lees </a:t>
            </a:r>
            <a:r>
              <a:rPr lang="en-US" dirty="0" err="1" smtClean="0"/>
              <a:t>terug</a:t>
            </a:r>
            <a:r>
              <a:rPr lang="en-US" dirty="0" smtClean="0"/>
              <a:t> op de </a:t>
            </a:r>
            <a:r>
              <a:rPr lang="en-US" dirty="0" err="1" smtClean="0"/>
              <a:t>vorige</a:t>
            </a:r>
            <a:r>
              <a:rPr lang="en-US" dirty="0" smtClean="0"/>
              <a:t> dia.</a:t>
            </a:r>
            <a:endParaRPr lang="nl-NL" dirty="0"/>
          </a:p>
        </p:txBody>
      </p:sp>
      <p:pic>
        <p:nvPicPr>
          <p:cNvPr id="1028" name="Picture 4" descr="http://www.nederland-artiesten.nl/images/Artiesten/bassie-lachspektakelsh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44889"/>
            <a:ext cx="3187991" cy="21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/>
          <a:srcRect t="12797" r="37824" b="8455"/>
          <a:stretch/>
        </p:blipFill>
        <p:spPr>
          <a:xfrm>
            <a:off x="539553" y="4054270"/>
            <a:ext cx="3672408" cy="261508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267875"/>
            <a:ext cx="1158453" cy="115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75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229600" cy="1143000"/>
          </a:xfrm>
        </p:spPr>
        <p:txBody>
          <a:bodyPr/>
          <a:lstStyle/>
          <a:p>
            <a:r>
              <a:rPr lang="en-US" b="1" dirty="0" smtClean="0"/>
              <a:t>Spelling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grammatica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249289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err="1" smtClean="0"/>
              <a:t>Paragraaf</a:t>
            </a:r>
            <a:r>
              <a:rPr lang="en-US" i="1" dirty="0" smtClean="0"/>
              <a:t> 2</a:t>
            </a:r>
            <a:endParaRPr lang="en-US" i="1" dirty="0"/>
          </a:p>
          <a:p>
            <a:pPr marL="0" indent="0" algn="ctr">
              <a:buNone/>
            </a:pPr>
            <a:r>
              <a:rPr lang="en-US" i="1" dirty="0" err="1" smtClean="0"/>
              <a:t>Blz</a:t>
            </a:r>
            <a:r>
              <a:rPr lang="en-US" i="1" dirty="0" smtClean="0"/>
              <a:t>. 60 </a:t>
            </a:r>
            <a:r>
              <a:rPr lang="en-US" i="1" dirty="0" err="1" smtClean="0"/>
              <a:t>en</a:t>
            </a:r>
            <a:r>
              <a:rPr lang="en-US" i="1" dirty="0" smtClean="0"/>
              <a:t> </a:t>
            </a:r>
            <a:r>
              <a:rPr lang="en-US" i="1" dirty="0" err="1" smtClean="0"/>
              <a:t>verder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44062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/>
              <a:t>Persoonsvorm</a:t>
            </a:r>
            <a:r>
              <a:rPr lang="en-US" sz="4000" b="1" dirty="0" smtClean="0"/>
              <a:t> </a:t>
            </a:r>
            <a:r>
              <a:rPr lang="en-US" sz="2000" b="1" dirty="0" smtClean="0"/>
              <a:t>(= </a:t>
            </a:r>
            <a:r>
              <a:rPr lang="en-US" sz="2000" b="1" dirty="0" err="1" smtClean="0"/>
              <a:t>vorm</a:t>
            </a:r>
            <a:r>
              <a:rPr lang="en-US" sz="2000" b="1" dirty="0" smtClean="0"/>
              <a:t> van </a:t>
            </a:r>
            <a:r>
              <a:rPr lang="en-US" sz="2000" b="1" dirty="0" err="1" smtClean="0"/>
              <a:t>een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werkwoord</a:t>
            </a:r>
            <a:r>
              <a:rPr lang="en-US" sz="2000" b="1" dirty="0" smtClean="0"/>
              <a:t>) </a:t>
            </a:r>
            <a:endParaRPr lang="nl-NL" sz="2000" b="1" dirty="0"/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551249" y="26369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Je </a:t>
            </a:r>
            <a:r>
              <a:rPr lang="en-US" sz="2400" dirty="0" err="1" smtClean="0"/>
              <a:t>kunt</a:t>
            </a:r>
            <a:r>
              <a:rPr lang="en-US" sz="2400" dirty="0" smtClean="0"/>
              <a:t> de </a:t>
            </a:r>
            <a:r>
              <a:rPr lang="en-US" sz="2400" dirty="0" err="1" smtClean="0"/>
              <a:t>persoonsvorm</a:t>
            </a:r>
            <a:r>
              <a:rPr lang="en-US" sz="2400" dirty="0" smtClean="0"/>
              <a:t> </a:t>
            </a:r>
            <a:r>
              <a:rPr lang="en-US" sz="2400" dirty="0" err="1" smtClean="0"/>
              <a:t>vinden</a:t>
            </a:r>
            <a:r>
              <a:rPr lang="en-US" sz="2400" dirty="0" smtClean="0"/>
              <a:t> door:</a:t>
            </a:r>
          </a:p>
          <a:p>
            <a:pPr algn="l"/>
            <a:endParaRPr lang="en-US" sz="2400" dirty="0"/>
          </a:p>
          <a:p>
            <a:pPr marL="742950" indent="-742950" algn="l">
              <a:buFont typeface="+mj-lt"/>
              <a:buAutoNum type="arabicPeriod"/>
            </a:pPr>
            <a:r>
              <a:rPr lang="en-US" sz="2400" dirty="0" err="1" smtClean="0"/>
              <a:t>Deze</a:t>
            </a:r>
            <a:r>
              <a:rPr lang="en-US" sz="2400" dirty="0" smtClean="0"/>
              <a:t> </a:t>
            </a:r>
            <a:r>
              <a:rPr lang="en-US" sz="2400" dirty="0" err="1" smtClean="0"/>
              <a:t>persoonsvorm</a:t>
            </a:r>
            <a:r>
              <a:rPr lang="en-US" sz="2400" dirty="0" smtClean="0"/>
              <a:t> van </a:t>
            </a:r>
            <a:r>
              <a:rPr lang="en-US" sz="2400" dirty="0" err="1" smtClean="0"/>
              <a:t>tijd</a:t>
            </a:r>
            <a:r>
              <a:rPr lang="en-US" sz="2400" dirty="0" smtClean="0"/>
              <a:t> </a:t>
            </a:r>
            <a:r>
              <a:rPr lang="en-US" sz="2400" dirty="0" err="1" smtClean="0"/>
              <a:t>te</a:t>
            </a:r>
            <a:r>
              <a:rPr lang="en-US" sz="2400" dirty="0" smtClean="0"/>
              <a:t> </a:t>
            </a:r>
            <a:r>
              <a:rPr lang="en-US" sz="2400" dirty="0" err="1" smtClean="0"/>
              <a:t>veranderen</a:t>
            </a:r>
            <a:endParaRPr lang="en-US" sz="2400" dirty="0"/>
          </a:p>
          <a:p>
            <a:pPr algn="l"/>
            <a:r>
              <a:rPr lang="en-US" sz="2400" dirty="0" smtClean="0"/>
              <a:t>           </a:t>
            </a:r>
            <a:r>
              <a:rPr lang="en-US" sz="2400" dirty="0" err="1" smtClean="0"/>
              <a:t>tegenwoordige</a:t>
            </a:r>
            <a:r>
              <a:rPr lang="en-US" sz="2400" dirty="0" smtClean="0"/>
              <a:t> </a:t>
            </a:r>
            <a:r>
              <a:rPr lang="en-US" sz="2400" dirty="0" err="1" smtClean="0"/>
              <a:t>tijd</a:t>
            </a:r>
            <a:r>
              <a:rPr lang="en-US" sz="2400" dirty="0" smtClean="0"/>
              <a:t> (</a:t>
            </a:r>
            <a:r>
              <a:rPr lang="en-US" sz="2400" dirty="0" err="1" smtClean="0"/>
              <a:t>tt</a:t>
            </a:r>
            <a:r>
              <a:rPr lang="en-US" sz="2400" dirty="0" smtClean="0"/>
              <a:t>) en  </a:t>
            </a:r>
            <a:r>
              <a:rPr lang="en-US" sz="2400" dirty="0" err="1" smtClean="0"/>
              <a:t>verledentijd</a:t>
            </a:r>
            <a:r>
              <a:rPr lang="en-US" sz="2400" dirty="0" smtClean="0"/>
              <a:t> (</a:t>
            </a:r>
            <a:r>
              <a:rPr lang="en-US" sz="2400" dirty="0" err="1" smtClean="0"/>
              <a:t>vt</a:t>
            </a:r>
            <a:r>
              <a:rPr lang="en-US" sz="2400" dirty="0" smtClean="0"/>
              <a:t>)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/>
              <a:t> </a:t>
            </a:r>
            <a:r>
              <a:rPr lang="en-US" sz="2400" dirty="0" smtClean="0"/>
              <a:t>           </a:t>
            </a:r>
            <a:r>
              <a:rPr lang="en-US" sz="2400" dirty="0" err="1" smtClean="0"/>
              <a:t>Meneer</a:t>
            </a:r>
            <a:r>
              <a:rPr lang="en-US" sz="2400" dirty="0" smtClean="0"/>
              <a:t> </a:t>
            </a:r>
            <a:r>
              <a:rPr lang="en-US" sz="2400" dirty="0" err="1" smtClean="0"/>
              <a:t>Romers</a:t>
            </a:r>
            <a:r>
              <a:rPr lang="en-US" sz="2400" dirty="0" smtClean="0"/>
              <a:t> </a:t>
            </a:r>
            <a:r>
              <a:rPr lang="en-US" sz="2400" b="1" u="sng" dirty="0" err="1" smtClean="0"/>
              <a:t>eet</a:t>
            </a:r>
            <a:r>
              <a:rPr lang="en-US" sz="2400" dirty="0" smtClean="0"/>
              <a:t> </a:t>
            </a:r>
            <a:r>
              <a:rPr lang="en-US" sz="2400" dirty="0" err="1" smtClean="0"/>
              <a:t>graag</a:t>
            </a:r>
            <a:r>
              <a:rPr lang="en-US" sz="2400" dirty="0" smtClean="0"/>
              <a:t> </a:t>
            </a:r>
            <a:r>
              <a:rPr lang="en-US" sz="2400" dirty="0" err="1" smtClean="0"/>
              <a:t>spruitjes</a:t>
            </a:r>
            <a:r>
              <a:rPr lang="en-US" sz="2400" dirty="0" smtClean="0"/>
              <a:t>.</a:t>
            </a:r>
          </a:p>
          <a:p>
            <a:pPr algn="l"/>
            <a:r>
              <a:rPr lang="en-US" sz="2400" dirty="0" smtClean="0"/>
              <a:t>            </a:t>
            </a:r>
            <a:r>
              <a:rPr lang="en-US" sz="2400" dirty="0" err="1" smtClean="0"/>
              <a:t>Meneer</a:t>
            </a:r>
            <a:r>
              <a:rPr lang="en-US" sz="2400" dirty="0" smtClean="0"/>
              <a:t> </a:t>
            </a:r>
            <a:r>
              <a:rPr lang="en-US" sz="2400" dirty="0" err="1" smtClean="0"/>
              <a:t>Romers</a:t>
            </a:r>
            <a:r>
              <a:rPr lang="en-US" sz="2400" dirty="0" smtClean="0"/>
              <a:t> </a:t>
            </a:r>
            <a:r>
              <a:rPr lang="en-US" sz="2400" b="1" u="sng" dirty="0" smtClean="0"/>
              <a:t>at</a:t>
            </a:r>
            <a:r>
              <a:rPr lang="en-US" sz="2400" dirty="0" smtClean="0"/>
              <a:t> </a:t>
            </a:r>
            <a:r>
              <a:rPr lang="en-US" sz="2400" dirty="0" err="1" smtClean="0"/>
              <a:t>graag</a:t>
            </a:r>
            <a:r>
              <a:rPr lang="en-US" sz="2400" dirty="0" smtClean="0"/>
              <a:t> </a:t>
            </a:r>
            <a:r>
              <a:rPr lang="en-US" sz="2400" dirty="0" err="1" smtClean="0"/>
              <a:t>spruitjes</a:t>
            </a:r>
            <a:r>
              <a:rPr lang="en-US" sz="2400" dirty="0" smtClean="0"/>
              <a:t>.</a:t>
            </a:r>
            <a:endParaRPr lang="en-US" sz="2400" dirty="0"/>
          </a:p>
          <a:p>
            <a:pPr algn="l"/>
            <a:endParaRPr lang="en-US" sz="2400" dirty="0" smtClean="0"/>
          </a:p>
        </p:txBody>
      </p:sp>
      <p:sp>
        <p:nvSpPr>
          <p:cNvPr id="6" name="Ondertitel 3"/>
          <p:cNvSpPr txBox="1">
            <a:spLocks/>
          </p:cNvSpPr>
          <p:nvPr/>
        </p:nvSpPr>
        <p:spPr>
          <a:xfrm>
            <a:off x="107504" y="116632"/>
            <a:ext cx="1800200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Blz.12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15" y="3581403"/>
            <a:ext cx="769234" cy="84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44367"/>
            <a:ext cx="720080" cy="1107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815219"/>
            <a:ext cx="373060" cy="37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el 3"/>
          <p:cNvSpPr txBox="1">
            <a:spLocks/>
          </p:cNvSpPr>
          <p:nvPr/>
        </p:nvSpPr>
        <p:spPr>
          <a:xfrm>
            <a:off x="551249" y="5157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2.        De </a:t>
            </a:r>
            <a:r>
              <a:rPr lang="en-US" sz="2400" dirty="0" err="1" smtClean="0"/>
              <a:t>zin</a:t>
            </a:r>
            <a:r>
              <a:rPr lang="en-US" sz="2400" dirty="0" smtClean="0"/>
              <a:t> </a:t>
            </a:r>
            <a:r>
              <a:rPr lang="en-US" sz="2400" dirty="0" err="1" smtClean="0"/>
              <a:t>vragend</a:t>
            </a:r>
            <a:r>
              <a:rPr lang="en-US" sz="2400" dirty="0" smtClean="0"/>
              <a:t> </a:t>
            </a:r>
            <a:r>
              <a:rPr lang="en-US" sz="2400" dirty="0" err="1" smtClean="0"/>
              <a:t>maken</a:t>
            </a:r>
            <a:endParaRPr lang="en-US" sz="2400" dirty="0" smtClean="0"/>
          </a:p>
          <a:p>
            <a:pPr marL="742950" indent="-742950" algn="l">
              <a:buFont typeface="+mj-lt"/>
              <a:buAutoNum type="arabicPeriod"/>
            </a:pPr>
            <a:endParaRPr lang="en-US" sz="2400" dirty="0"/>
          </a:p>
          <a:p>
            <a:pPr algn="l"/>
            <a:r>
              <a:rPr lang="en-US" sz="2400" dirty="0"/>
              <a:t> </a:t>
            </a:r>
            <a:r>
              <a:rPr lang="en-US" sz="2400" dirty="0" smtClean="0"/>
              <a:t>           </a:t>
            </a:r>
            <a:r>
              <a:rPr lang="en-US" sz="2400" b="1" u="sng" dirty="0" err="1" smtClean="0"/>
              <a:t>Eet</a:t>
            </a:r>
            <a:r>
              <a:rPr lang="en-US" sz="2400" dirty="0" smtClean="0"/>
              <a:t> </a:t>
            </a:r>
            <a:r>
              <a:rPr lang="en-US" sz="2400" dirty="0" err="1" smtClean="0"/>
              <a:t>meneer</a:t>
            </a:r>
            <a:r>
              <a:rPr lang="en-US" sz="2400" dirty="0" smtClean="0"/>
              <a:t> </a:t>
            </a:r>
            <a:r>
              <a:rPr lang="en-US" sz="2400" dirty="0" err="1" smtClean="0"/>
              <a:t>Romers</a:t>
            </a:r>
            <a:r>
              <a:rPr lang="en-US" sz="2400" dirty="0" smtClean="0"/>
              <a:t> </a:t>
            </a:r>
            <a:r>
              <a:rPr lang="en-US" sz="2400" dirty="0" err="1" smtClean="0"/>
              <a:t>graag</a:t>
            </a:r>
            <a:r>
              <a:rPr lang="en-US" sz="2400" dirty="0" smtClean="0"/>
              <a:t> </a:t>
            </a:r>
            <a:r>
              <a:rPr lang="en-US" sz="2400" dirty="0" err="1" smtClean="0"/>
              <a:t>spruitjes</a:t>
            </a:r>
            <a:r>
              <a:rPr lang="en-US" sz="2400" dirty="0" smtClean="0"/>
              <a:t>?</a:t>
            </a:r>
            <a:endParaRPr lang="en-US" sz="2400" dirty="0"/>
          </a:p>
          <a:p>
            <a:pPr algn="l"/>
            <a:endParaRPr lang="en-US" sz="2400" dirty="0" smtClean="0"/>
          </a:p>
        </p:txBody>
      </p:sp>
      <p:sp>
        <p:nvSpPr>
          <p:cNvPr id="2" name="Kruis 1"/>
          <p:cNvSpPr/>
          <p:nvPr/>
        </p:nvSpPr>
        <p:spPr>
          <a:xfrm rot="19062622">
            <a:off x="2494156" y="4998536"/>
            <a:ext cx="1261608" cy="1160913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22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2339752" y="12843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We </a:t>
            </a:r>
            <a:r>
              <a:rPr lang="en-US" sz="3200" dirty="0" err="1" smtClean="0"/>
              <a:t>gaan</a:t>
            </a:r>
            <a:r>
              <a:rPr lang="en-US" sz="3200" dirty="0" smtClean="0"/>
              <a:t> </a:t>
            </a:r>
            <a:r>
              <a:rPr lang="en-US" sz="3200" dirty="0" err="1" smtClean="0"/>
              <a:t>kerst</a:t>
            </a:r>
            <a:r>
              <a:rPr lang="en-US" sz="3200" dirty="0" smtClean="0"/>
              <a:t> </a:t>
            </a:r>
            <a:r>
              <a:rPr lang="en-US" sz="3200" dirty="0" err="1" smtClean="0"/>
              <a:t>vieren</a:t>
            </a:r>
            <a:r>
              <a:rPr lang="en-US" sz="3200" dirty="0" smtClean="0"/>
              <a:t>.</a:t>
            </a:r>
          </a:p>
          <a:p>
            <a:pPr algn="l"/>
            <a:endParaRPr lang="en-US" sz="2400" dirty="0"/>
          </a:p>
        </p:txBody>
      </p:sp>
      <p:sp>
        <p:nvSpPr>
          <p:cNvPr id="6" name="Rechthoek 5"/>
          <p:cNvSpPr/>
          <p:nvPr/>
        </p:nvSpPr>
        <p:spPr>
          <a:xfrm>
            <a:off x="1043608" y="4498262"/>
            <a:ext cx="7082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Met </a:t>
            </a:r>
            <a:r>
              <a:rPr lang="en-US" sz="3200" dirty="0" err="1" smtClean="0"/>
              <a:t>Oud</a:t>
            </a:r>
            <a:r>
              <a:rPr lang="en-US" sz="3200" dirty="0" smtClean="0"/>
              <a:t> &amp; </a:t>
            </a:r>
            <a:r>
              <a:rPr lang="en-US" sz="3200" dirty="0" err="1" smtClean="0"/>
              <a:t>Nieuw</a:t>
            </a:r>
            <a:r>
              <a:rPr lang="en-US" sz="3200" dirty="0" smtClean="0"/>
              <a:t> </a:t>
            </a:r>
            <a:r>
              <a:rPr lang="en-US" sz="3200" dirty="0" err="1" smtClean="0"/>
              <a:t>steken</a:t>
            </a:r>
            <a:r>
              <a:rPr lang="en-US" sz="3200" dirty="0" smtClean="0"/>
              <a:t> we de </a:t>
            </a:r>
            <a:r>
              <a:rPr lang="en-US" sz="3200" dirty="0" err="1" smtClean="0"/>
              <a:t>rotjes</a:t>
            </a:r>
            <a:r>
              <a:rPr lang="en-US" sz="3200" dirty="0" smtClean="0"/>
              <a:t> </a:t>
            </a:r>
            <a:r>
              <a:rPr lang="en-US" sz="3200" dirty="0" err="1" smtClean="0"/>
              <a:t>af</a:t>
            </a:r>
            <a:r>
              <a:rPr lang="en-US" sz="3200" dirty="0" smtClean="0"/>
              <a:t>.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PV – OW – LW – ZN?</a:t>
            </a:r>
            <a:endParaRPr lang="nl-NL" dirty="0"/>
          </a:p>
        </p:txBody>
      </p:sp>
      <p:pic>
        <p:nvPicPr>
          <p:cNvPr id="2050" name="Picture 2" descr="http://manager.realmusic.nl/upload_media/exclusief4man.com/images/mooie-brandende-kerstboom-buiten-in-de-sneeuw-hd-kerst-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19" y="2060848"/>
            <a:ext cx="3600400" cy="225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659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83037"/>
            <a:ext cx="20955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25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l="16603" t="16734" r="19561" b="19282"/>
          <a:stretch/>
        </p:blipFill>
        <p:spPr>
          <a:xfrm>
            <a:off x="467544" y="883568"/>
            <a:ext cx="8305775" cy="4680520"/>
          </a:xfrm>
          <a:prstGeom prst="rect">
            <a:avLst/>
          </a:prstGeom>
        </p:spPr>
      </p:pic>
      <p:sp>
        <p:nvSpPr>
          <p:cNvPr id="10" name="Ondertitel 3"/>
          <p:cNvSpPr txBox="1">
            <a:spLocks/>
          </p:cNvSpPr>
          <p:nvPr/>
        </p:nvSpPr>
        <p:spPr>
          <a:xfrm>
            <a:off x="323528" y="332656"/>
            <a:ext cx="1800200" cy="5509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Blz.60</a:t>
            </a:r>
            <a:endParaRPr lang="nl-NL" dirty="0"/>
          </a:p>
        </p:txBody>
      </p:sp>
      <p:sp>
        <p:nvSpPr>
          <p:cNvPr id="11" name="Rechthoek 10">
            <a:hlinkClick r:id="rId3"/>
          </p:cNvPr>
          <p:cNvSpPr/>
          <p:nvPr/>
        </p:nvSpPr>
        <p:spPr>
          <a:xfrm>
            <a:off x="3563888" y="5653335"/>
            <a:ext cx="1968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Testje 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9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/>
              <a:t>Lidwoord</a:t>
            </a:r>
            <a:endParaRPr lang="nl-NL" sz="2000" b="1" dirty="0"/>
          </a:p>
        </p:txBody>
      </p:sp>
      <p:sp>
        <p:nvSpPr>
          <p:cNvPr id="6" name="Ondertitel 3"/>
          <p:cNvSpPr txBox="1">
            <a:spLocks/>
          </p:cNvSpPr>
          <p:nvPr/>
        </p:nvSpPr>
        <p:spPr>
          <a:xfrm>
            <a:off x="107504" y="116632"/>
            <a:ext cx="1800200" cy="55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Blz.61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0" b="16283"/>
          <a:stretch/>
        </p:blipFill>
        <p:spPr>
          <a:xfrm>
            <a:off x="683568" y="980728"/>
            <a:ext cx="2932563" cy="293958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30453" r="6530" b="5792"/>
          <a:stretch/>
        </p:blipFill>
        <p:spPr>
          <a:xfrm>
            <a:off x="3205679" y="4149080"/>
            <a:ext cx="3312368" cy="242906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9" b="30520"/>
          <a:stretch/>
        </p:blipFill>
        <p:spPr>
          <a:xfrm>
            <a:off x="4736049" y="1772816"/>
            <a:ext cx="4096454" cy="16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337</Words>
  <Application>Microsoft Office PowerPoint</Application>
  <PresentationFormat>Diavoorstelling (4:3)</PresentationFormat>
  <Paragraphs>139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Kantoorthema</vt:lpstr>
      <vt:lpstr>Proefwerk Blok 3</vt:lpstr>
      <vt:lpstr>Lekker lezen</vt:lpstr>
      <vt:lpstr>PowerPoint-presentatie</vt:lpstr>
      <vt:lpstr>Verzin een kort eng verhaal. Welke 6 manieren zijn er om een verhaal spannend te maken? Lees terug op de vorige dia.</vt:lpstr>
      <vt:lpstr>Spelling en grammatica</vt:lpstr>
      <vt:lpstr>Persoonsvorm (= vorm van een werkwoord) </vt:lpstr>
      <vt:lpstr>PV – OW – LW – ZN?</vt:lpstr>
      <vt:lpstr>PowerPoint-presentatie</vt:lpstr>
      <vt:lpstr>Lidwoord</vt:lpstr>
      <vt:lpstr>Zelfstandig naamwoord</vt:lpstr>
      <vt:lpstr>Welk soort zelfstandig naamwoord  mis je nog? </vt:lpstr>
      <vt:lpstr>Hulp bij het vinden van een zeflstandig naamwoord:</vt:lpstr>
      <vt:lpstr>Enkelvoud en Meervoud</vt:lpstr>
      <vt:lpstr>Enkelvoud en Meervoud?</vt:lpstr>
      <vt:lpstr>Taalschat</vt:lpstr>
      <vt:lpstr>Welke woorden horen hier bij?</vt:lpstr>
      <vt:lpstr>PowerPoint-presentatie</vt:lpstr>
      <vt:lpstr>Schoolwoorden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Leesvaardig</vt:lpstr>
      <vt:lpstr>PowerPoint-presentatie</vt:lpstr>
      <vt:lpstr>Schrijfvaardig</vt:lpstr>
      <vt:lpstr>PowerPoint-presentatie</vt:lpstr>
      <vt:lpstr>Spreekvaardig </vt:lpstr>
      <vt:lpstr>PowerPoint-presentatie</vt:lpstr>
      <vt:lpstr>Succes met leren!!!</vt:lpstr>
    </vt:vector>
  </TitlesOfParts>
  <Company>IT-Workz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Blok 2</dc:title>
  <dc:creator>Kempen, Lotte van</dc:creator>
  <cp:lastModifiedBy>Lotte</cp:lastModifiedBy>
  <cp:revision>22</cp:revision>
  <dcterms:created xsi:type="dcterms:W3CDTF">2014-08-29T07:20:14Z</dcterms:created>
  <dcterms:modified xsi:type="dcterms:W3CDTF">2014-12-10T18:33:15Z</dcterms:modified>
</cp:coreProperties>
</file>